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58" r:id="rId5"/>
    <p:sldId id="261" r:id="rId6"/>
    <p:sldId id="269" r:id="rId7"/>
    <p:sldId id="270" r:id="rId8"/>
    <p:sldId id="260" r:id="rId9"/>
    <p:sldId id="262" r:id="rId10"/>
    <p:sldId id="263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37503301017532E-2"/>
          <c:y val="0.132189518445221"/>
          <c:w val="0.41027768179330637"/>
          <c:h val="0.64055013709810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399.4</c:v>
                </c:pt>
                <c:pt idx="1">
                  <c:v>126.8</c:v>
                </c:pt>
                <c:pt idx="2">
                  <c:v>15</c:v>
                </c:pt>
                <c:pt idx="3">
                  <c:v>325.3</c:v>
                </c:pt>
                <c:pt idx="4">
                  <c:v>4567.3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5701100481725816"/>
          <c:y val="3.8672089337387604E-2"/>
          <c:w val="0.4208377688435978"/>
          <c:h val="0.961327910662612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2017 год -5433,8</c:v>
                </c:pt>
                <c:pt idx="1">
                  <c:v>2018 год -5440,1</c:v>
                </c:pt>
                <c:pt idx="2">
                  <c:v>2019 год -5446,8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5433.8</c:v>
                </c:pt>
                <c:pt idx="1">
                  <c:v>5440.1</c:v>
                </c:pt>
                <c:pt idx="2">
                  <c:v>5446.8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496672"/>
        <c:axId val="189497064"/>
      </c:barChart>
      <c:catAx>
        <c:axId val="18949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9497064"/>
        <c:crosses val="autoZero"/>
        <c:auto val="1"/>
        <c:lblAlgn val="ctr"/>
        <c:lblOffset val="100"/>
        <c:noMultiLvlLbl val="0"/>
      </c:catAx>
      <c:valAx>
        <c:axId val="189497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496672"/>
        <c:crosses val="autoZero"/>
        <c:crossBetween val="between"/>
      </c:valAx>
      <c:spPr>
        <a:solidFill>
          <a:schemeClr val="accent1"/>
        </a:solidFill>
        <a:ln>
          <a:solidFill>
            <a:schemeClr val="accent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459.9</c:v>
                </c:pt>
                <c:pt idx="1">
                  <c:v>536.79999999999995</c:v>
                </c:pt>
                <c:pt idx="2">
                  <c:v>665.3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5433.8</c:v>
                </c:pt>
                <c:pt idx="1">
                  <c:v>5440.1</c:v>
                </c:pt>
                <c:pt idx="2">
                  <c:v>5446.8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5620824"/>
        <c:axId val="189498632"/>
        <c:axId val="0"/>
      </c:bar3DChart>
      <c:catAx>
        <c:axId val="185620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9498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49863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562082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4978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Общегосударственные расходы</c:v>
                </c:pt>
                <c:pt idx="1">
                  <c:v>ЖКХ</c:v>
                </c:pt>
                <c:pt idx="2">
                  <c:v>Национальная оборона</c:v>
                </c:pt>
                <c:pt idx="3">
                  <c:v>Культура</c:v>
                </c:pt>
                <c:pt idx="4">
                  <c:v>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71</c:v>
                </c:pt>
                <c:pt idx="1">
                  <c:v>5</c:v>
                </c:pt>
                <c:pt idx="2">
                  <c:v>3</c:v>
                </c:pt>
                <c:pt idx="3">
                  <c:v>21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2110848"/>
        <c:axId val="242111240"/>
        <c:axId val="0"/>
      </c:bar3DChart>
      <c:catAx>
        <c:axId val="242110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42111240"/>
        <c:crosses val="autoZero"/>
        <c:auto val="1"/>
        <c:lblAlgn val="ctr"/>
        <c:lblOffset val="100"/>
        <c:noMultiLvlLbl val="0"/>
      </c:catAx>
      <c:valAx>
        <c:axId val="24211124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24211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060889929742388"/>
          <c:y val="3.6480686695278972E-2"/>
          <c:w val="0.63466042154566749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2017-5893,7</c:v>
                </c:pt>
                <c:pt idx="1">
                  <c:v>2018-5976,9</c:v>
                </c:pt>
                <c:pt idx="2">
                  <c:v>2019-6112,1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5893.7</c:v>
                </c:pt>
                <c:pt idx="1">
                  <c:v>5976.9</c:v>
                </c:pt>
                <c:pt idx="2">
                  <c:v>6112.1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3852224"/>
        <c:axId val="243852616"/>
        <c:axId val="0"/>
      </c:bar3DChart>
      <c:catAx>
        <c:axId val="24385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3852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385261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385222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5893.7</c:v>
                </c:pt>
                <c:pt idx="1">
                  <c:v>5976.9</c:v>
                </c:pt>
                <c:pt idx="2">
                  <c:v>6112.1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2017 г</c:v>
                </c:pt>
                <c:pt idx="1">
                  <c:v>2018 г</c:v>
                </c:pt>
                <c:pt idx="2">
                  <c:v>2019 г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1729.9</c:v>
                </c:pt>
                <c:pt idx="1">
                  <c:v>1785.4</c:v>
                </c:pt>
                <c:pt idx="2">
                  <c:v>1958.3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2029840"/>
        <c:axId val="131443472"/>
        <c:axId val="0"/>
      </c:bar3DChart>
      <c:catAx>
        <c:axId val="13202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44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44347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02984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Курно-Липовского сельского поселения на 2017 год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на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плановый период 2018 и 2019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налоговой политики Курно-Липовского сельского поселения на 2017-2019 годы</a:t>
          </a:r>
        </a:p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08.11.2016 № 146 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Курно-Липовского сельского поселения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Курно-Липовского сельского поселения на 2017-2019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Y="125325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0" presStyleCnt="3" custScaleX="169800" custScaleY="133199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1" presStyleCnt="3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2" presStyleCnt="3" custScaleX="160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2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0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1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27F1FE02-798E-43E6-AA49-CAAF1D074D03}" type="presParOf" srcId="{C0EC7E88-BA1A-43D0-BBD3-F56BD0E40B73}" destId="{D16AF05E-A9D0-4B22-BD94-A572C9FED59E}" srcOrd="1" destOrd="0" presId="urn:microsoft.com/office/officeart/2005/8/layout/radial6"/>
    <dgm:cxn modelId="{D4B9B6E2-40B4-41D2-8EA2-B5BC7BD62433}" type="presParOf" srcId="{C0EC7E88-BA1A-43D0-BBD3-F56BD0E40B73}" destId="{D12D305A-25D0-4223-9445-E4680330A237}" srcOrd="2" destOrd="0" presId="urn:microsoft.com/office/officeart/2005/8/layout/radial6"/>
    <dgm:cxn modelId="{A6CA7A9D-69A6-4B29-9E07-2EEE7B8D7A01}" type="presParOf" srcId="{C0EC7E88-BA1A-43D0-BBD3-F56BD0E40B73}" destId="{A3CD22A2-FC00-412E-881B-3DAA514DB57E}" srcOrd="3" destOrd="0" presId="urn:microsoft.com/office/officeart/2005/8/layout/radial6"/>
    <dgm:cxn modelId="{1983559C-7E61-49EE-AF19-1F7644932085}" type="presParOf" srcId="{C0EC7E88-BA1A-43D0-BBD3-F56BD0E40B73}" destId="{57BF963C-E058-4AEB-BD4E-10EE11DEA837}" srcOrd="4" destOrd="0" presId="urn:microsoft.com/office/officeart/2005/8/layout/radial6"/>
    <dgm:cxn modelId="{851E2F53-8B8D-44B7-9539-B080A606C0C5}" type="presParOf" srcId="{C0EC7E88-BA1A-43D0-BBD3-F56BD0E40B73}" destId="{7C42959D-1C87-4DE9-BF48-C5F1AE277B34}" srcOrd="5" destOrd="0" presId="urn:microsoft.com/office/officeart/2005/8/layout/radial6"/>
    <dgm:cxn modelId="{F4150EB8-56A2-4FCE-B780-A759CF95DD13}" type="presParOf" srcId="{C0EC7E88-BA1A-43D0-BBD3-F56BD0E40B73}" destId="{CA8BA697-50D7-4A40-B433-CB97AC1CDBB8}" srcOrd="6" destOrd="0" presId="urn:microsoft.com/office/officeart/2005/8/layout/radial6"/>
    <dgm:cxn modelId="{F1C50255-6137-4001-9376-D347659BDB71}" type="presParOf" srcId="{C0EC7E88-BA1A-43D0-BBD3-F56BD0E40B73}" destId="{9F3764D6-34C0-47AA-98E9-DDEFED2894A0}" srcOrd="7" destOrd="0" presId="urn:microsoft.com/office/officeart/2005/8/layout/radial6"/>
    <dgm:cxn modelId="{56954CAB-2493-4FDC-898B-0E708C45EDC0}" type="presParOf" srcId="{C0EC7E88-BA1A-43D0-BBD3-F56BD0E40B73}" destId="{281E64EB-CB9D-45AD-B81C-A600B6414EB9}" srcOrd="8" destOrd="0" presId="urn:microsoft.com/office/officeart/2005/8/layout/radial6"/>
    <dgm:cxn modelId="{1742F98B-4672-4360-BA2B-B0B377538F05}" type="presParOf" srcId="{C0EC7E88-BA1A-43D0-BBD3-F56BD0E40B73}" destId="{54FC7E48-B37F-4081-A237-3F0DC9EEC6A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507378" y="848992"/>
          <a:ext cx="4806393" cy="4806393"/>
        </a:xfrm>
        <a:prstGeom prst="blockArc">
          <a:avLst>
            <a:gd name="adj1" fmla="val 8999057"/>
            <a:gd name="adj2" fmla="val 1627492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507700" y="849550"/>
          <a:ext cx="4806393" cy="4806393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508014" y="849006"/>
          <a:ext cx="4806393" cy="4806393"/>
        </a:xfrm>
        <a:prstGeom prst="blockArc">
          <a:avLst>
            <a:gd name="adj1" fmla="val 16273991"/>
            <a:gd name="adj2" fmla="val 1800919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803814" y="1865296"/>
          <a:ext cx="2214164" cy="277490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Курно-Липовского сельского поселения на 2017 год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на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плановый период 2018 и 2019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8071" y="2271671"/>
        <a:ext cx="1565650" cy="1962151"/>
      </dsp:txXfrm>
    </dsp:sp>
    <dsp:sp modelId="{D16AF05E-A9D0-4B22-BD94-A572C9FED59E}">
      <dsp:nvSpPr>
        <dsp:cNvPr id="0" name=""/>
        <dsp:cNvSpPr/>
      </dsp:nvSpPr>
      <dsp:spPr>
        <a:xfrm>
          <a:off x="2645852" y="-126888"/>
          <a:ext cx="2631756" cy="206447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налоговой политики Курно-Липовского сельского поселения на 2017-2019 годы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Постановление от 08.11.2016 № 146 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31264" y="175447"/>
        <a:ext cx="1860932" cy="1459801"/>
      </dsp:txXfrm>
    </dsp:sp>
    <dsp:sp modelId="{57BF963C-E058-4AEB-BD4E-10EE11DEA837}">
      <dsp:nvSpPr>
        <dsp:cNvPr id="0" name=""/>
        <dsp:cNvSpPr/>
      </dsp:nvSpPr>
      <dsp:spPr>
        <a:xfrm>
          <a:off x="4263952" y="3651489"/>
          <a:ext cx="3359704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Курно-Липовского сельского поселения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5969" y="3878469"/>
        <a:ext cx="2375670" cy="1095955"/>
      </dsp:txXfrm>
    </dsp:sp>
    <dsp:sp modelId="{9F3764D6-34C0-47AA-98E9-DDEFED2894A0}">
      <dsp:nvSpPr>
        <dsp:cNvPr id="0" name=""/>
        <dsp:cNvSpPr/>
      </dsp:nvSpPr>
      <dsp:spPr>
        <a:xfrm>
          <a:off x="636104" y="3651489"/>
          <a:ext cx="2483770" cy="154991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Курно-Липовского сельского поселения на 2017-2019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9844" y="3878469"/>
        <a:ext cx="1756290" cy="1095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80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бюджет Курно-Липовского сельского поселения на 2017 год и </a:t>
            </a:r>
            <a:r>
              <a:rPr lang="ru-RU" dirty="0" smtClean="0"/>
              <a:t>на плановый </a:t>
            </a:r>
            <a:r>
              <a:rPr lang="ru-RU" dirty="0" smtClean="0"/>
              <a:t>период 2018 и 2019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Курно-Липовского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endParaRPr lang="ru-RU" sz="3500" b="1" dirty="0" smtClean="0">
              <a:latin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737832"/>
              </p:ext>
            </p:extLst>
          </p:nvPr>
        </p:nvGraphicFramePr>
        <p:xfrm>
          <a:off x="536699" y="1966212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09359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2017-2019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221737" y="1246093"/>
            <a:ext cx="2126617" cy="2643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507" y="1246093"/>
            <a:ext cx="5421888" cy="26430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Обеспечение качественными жилищно-коммунальными услугами населения Курно-Липовского сельского поселения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9624" y="4347883"/>
            <a:ext cx="4098808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99222" y="4347883"/>
            <a:ext cx="3525794" cy="12476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13505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184483"/>
              </p:ext>
            </p:extLst>
          </p:nvPr>
        </p:nvGraphicFramePr>
        <p:xfrm>
          <a:off x="427038" y="285750"/>
          <a:ext cx="8259762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2017 год и на плановый период 201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201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61257" y="1600200"/>
          <a:ext cx="8425543" cy="458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5543"/>
              </a:tblGrid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1467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163784" y="4120738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1277" y="1769423"/>
            <a:ext cx="7184571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14401" y="2873829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23159" y="5213269"/>
            <a:ext cx="6531428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бюджета Курно-Липовского сельского поселения на 2017 год предусмотрены в сумме 5893,7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50671"/>
            <a:ext cx="2802577" cy="128253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399,4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0706" y="1816925"/>
            <a:ext cx="1962571" cy="1090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126,8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6524" y="1828801"/>
            <a:ext cx="2052454" cy="1163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238" y="3959839"/>
            <a:ext cx="2788723" cy="10450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4567,3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34065" y="3817143"/>
            <a:ext cx="2465294" cy="12048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областного бюджета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459,9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63889" y="3715453"/>
            <a:ext cx="2577936" cy="12903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</a:t>
            </a:r>
          </a:p>
          <a:p>
            <a:pPr algn="ctr"/>
            <a:r>
              <a:rPr lang="ru-RU" dirty="0" smtClean="0"/>
              <a:t>325,3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0638" y="368135"/>
            <a:ext cx="7718961" cy="6716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Курно-Липовского сельского поселения в 2017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40724341"/>
              </p:ext>
            </p:extLst>
          </p:nvPr>
        </p:nvGraphicFramePr>
        <p:xfrm>
          <a:off x="695325" y="1176338"/>
          <a:ext cx="844867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73411095"/>
              </p:ext>
            </p:extLst>
          </p:nvPr>
        </p:nvGraphicFramePr>
        <p:xfrm>
          <a:off x="890649" y="938151"/>
          <a:ext cx="7540831" cy="5771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27298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Курно-Липовского сельского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поселения</a:t>
            </a:r>
            <a:br>
              <a:rPr lang="ru-RU" b="1" dirty="0" smtClean="0">
                <a:latin typeface="Times New Roman" pitchFamily="18" charset="0"/>
              </a:rPr>
            </a:b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86782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«бюджет развития» Курно-Липовского сельского поселения на 2017 год </a:t>
            </a:r>
            <a:br>
              <a:rPr lang="ru-RU" sz="2000" dirty="0" smtClean="0"/>
            </a:br>
            <a:r>
              <a:rPr lang="ru-RU" sz="2000" dirty="0" smtClean="0"/>
              <a:t>5893,7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3538954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4201,1	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6" y="3241963"/>
            <a:ext cx="3572599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296,4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8200" y="1733796"/>
            <a:ext cx="3350741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8200" y="3241963"/>
            <a:ext cx="3350741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1221,9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84960" y="4957482"/>
            <a:ext cx="3908962" cy="10130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072" y="274638"/>
            <a:ext cx="7942728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Доля расходов бюджета Курно-Липовского с/п на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486642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851</TotalTime>
  <Words>229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бюджет Курно-Липовского сельского поселения на 2017 год и на плановый период 2018 и 2019 годов</vt:lpstr>
      <vt:lpstr>Презентация PowerPoint</vt:lpstr>
      <vt:lpstr>бюджет  на 2017 год и на плановый период 2018 и 2019 годов направлен   на решение следующих ключевых задач:</vt:lpstr>
      <vt:lpstr>Доходы бюджета Курно-Липовского сельского поселения на 2017 год предусмотрены в сумме 5893,7 тыс. рублей</vt:lpstr>
      <vt:lpstr>Поступление собственных доходов в бюджет  Курно-Липовского сельского поселения в 2017 году</vt:lpstr>
      <vt:lpstr>Презентация PowerPoint</vt:lpstr>
      <vt:lpstr>Поступления в бюджет  Курно-Липовского сельского  поселения </vt:lpstr>
      <vt:lpstr>«бюджет развития» Курно-Липовского сельского поселения на 2017 год  5893,7 тыс. рублей</vt:lpstr>
      <vt:lpstr>Доля расходов бюджета Курно-Липовского с/п на 2017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138</cp:revision>
  <dcterms:created xsi:type="dcterms:W3CDTF">2014-05-06T10:06:48Z</dcterms:created>
  <dcterms:modified xsi:type="dcterms:W3CDTF">2017-01-05T16:05:36Z</dcterms:modified>
</cp:coreProperties>
</file>