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8" r:id="rId4"/>
    <p:sldId id="258" r:id="rId5"/>
    <p:sldId id="261" r:id="rId6"/>
    <p:sldId id="269" r:id="rId7"/>
    <p:sldId id="270" r:id="rId8"/>
    <p:sldId id="260" r:id="rId9"/>
    <p:sldId id="262" r:id="rId10"/>
    <p:sldId id="263" r:id="rId11"/>
    <p:sldId id="271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37503301017532E-2"/>
          <c:y val="0.132189518445221"/>
          <c:w val="0.41027768179330637"/>
          <c:h val="0.640550137098104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590,7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2379,5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890,9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3609,0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  <c:pt idx="5">
                  <c:v>Штрафы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480.5</c:v>
                </c:pt>
                <c:pt idx="1">
                  <c:v>1679.4</c:v>
                </c:pt>
                <c:pt idx="2">
                  <c:v>7</c:v>
                </c:pt>
                <c:pt idx="3">
                  <c:v>1395.8</c:v>
                </c:pt>
                <c:pt idx="4">
                  <c:v>3374.5</c:v>
                </c:pt>
                <c:pt idx="5">
                  <c:v>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89350697002779"/>
          <c:y val="8.3870466895863374E-2"/>
          <c:w val="0.46408732730280194"/>
          <c:h val="0.832259066208273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2022 год -7480,1</c:v>
                </c:pt>
                <c:pt idx="1">
                  <c:v>2023 год -7534,0</c:v>
                </c:pt>
                <c:pt idx="2">
                  <c:v>2024 год -7493,6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7480.1</c:v>
                </c:pt>
                <c:pt idx="1">
                  <c:v>7534</c:v>
                </c:pt>
                <c:pt idx="2">
                  <c:v>7593.6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4710728"/>
        <c:axId val="145271584"/>
      </c:barChart>
      <c:catAx>
        <c:axId val="484710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5271584"/>
        <c:crosses val="autoZero"/>
        <c:auto val="1"/>
        <c:lblAlgn val="ctr"/>
        <c:lblOffset val="100"/>
        <c:noMultiLvlLbl val="0"/>
      </c:catAx>
      <c:valAx>
        <c:axId val="145271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4710728"/>
        <c:crosses val="autoZero"/>
        <c:crossBetween val="between"/>
      </c:valAx>
      <c:spPr>
        <a:solidFill>
          <a:schemeClr val="accent1"/>
        </a:solidFill>
        <a:ln>
          <a:solidFill>
            <a:schemeClr val="accent1"/>
          </a:solidFill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537470725995316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областного бюджета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2564.6999999999998</c:v>
                </c:pt>
                <c:pt idx="1">
                  <c:v>1588.5</c:v>
                </c:pt>
                <c:pt idx="2">
                  <c:v>1429.7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7480.1</c:v>
                </c:pt>
                <c:pt idx="1">
                  <c:v>7534</c:v>
                </c:pt>
                <c:pt idx="2">
                  <c:v>7593.6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5271976"/>
        <c:axId val="145272368"/>
        <c:axId val="0"/>
      </c:bar3DChart>
      <c:catAx>
        <c:axId val="145271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5272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272368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527197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49784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расходы</c:v>
                </c:pt>
                <c:pt idx="1">
                  <c:v>ЖКХ</c:v>
                </c:pt>
                <c:pt idx="2">
                  <c:v>Национальная оборона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Культура</c:v>
                </c:pt>
                <c:pt idx="6">
                  <c:v>Физическая культура и спорт</c:v>
                </c:pt>
                <c:pt idx="7">
                  <c:v>Социальная политика</c:v>
                </c:pt>
                <c:pt idx="8">
                  <c:v>Межбюджетные трансферты</c:v>
                </c:pt>
                <c:pt idx="9">
                  <c:v>Образование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0.0">
                  <c:v>35.4</c:v>
                </c:pt>
                <c:pt idx="1">
                  <c:v>22</c:v>
                </c:pt>
                <c:pt idx="2">
                  <c:v>40</c:v>
                </c:pt>
                <c:pt idx="3">
                  <c:v>0</c:v>
                </c:pt>
                <c:pt idx="4">
                  <c:v>52.3</c:v>
                </c:pt>
                <c:pt idx="5">
                  <c:v>46.3</c:v>
                </c:pt>
                <c:pt idx="6">
                  <c:v>0</c:v>
                </c:pt>
                <c:pt idx="7">
                  <c:v>41.6</c:v>
                </c:pt>
                <c:pt idx="8">
                  <c:v>100</c:v>
                </c:pt>
                <c:pt idx="9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5273152"/>
        <c:axId val="508469856"/>
        <c:axId val="0"/>
      </c:bar3DChart>
      <c:catAx>
        <c:axId val="145273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08469856"/>
        <c:crosses val="autoZero"/>
        <c:auto val="1"/>
        <c:lblAlgn val="ctr"/>
        <c:lblOffset val="100"/>
        <c:noMultiLvlLbl val="0"/>
      </c:catAx>
      <c:valAx>
        <c:axId val="50846985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145273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060889929742388"/>
          <c:y val="3.6480686695278972E-2"/>
          <c:w val="0.63466042154566749"/>
          <c:h val="0.770386266094420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2022-15246,5</c:v>
                </c:pt>
                <c:pt idx="1">
                  <c:v>2023-9371,9</c:v>
                </c:pt>
                <c:pt idx="2">
                  <c:v>2024-9280,9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15246.5</c:v>
                </c:pt>
                <c:pt idx="1">
                  <c:v>9371.9</c:v>
                </c:pt>
                <c:pt idx="2">
                  <c:v>9280.9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508469072"/>
        <c:axId val="508468288"/>
        <c:axId val="0"/>
      </c:bar3DChart>
      <c:catAx>
        <c:axId val="50846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08468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8468288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0846907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537470725995316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15246.5</c:v>
                </c:pt>
                <c:pt idx="1">
                  <c:v>9371.9</c:v>
                </c:pt>
                <c:pt idx="2">
                  <c:v>9280.9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7738.2</c:v>
                </c:pt>
                <c:pt idx="1">
                  <c:v>2086.3000000000002</c:v>
                </c:pt>
                <c:pt idx="2">
                  <c:v>1816.2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510041384"/>
        <c:axId val="510041776"/>
        <c:axId val="0"/>
      </c:bar3DChart>
      <c:catAx>
        <c:axId val="510041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10041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0041776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10041384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Курно-Липовского сельского поселения на 2022 год и на плановый период 2023 и 2024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Курно-Липовского сельского поселения на 2022-2024 годы</a:t>
          </a:r>
        </a:p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Постановление от 11.11.2021 №118 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Курно-Липовского сельского поселения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Курно-Липовского сельского поселения на 2022-2024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Y="125325" custLinFactNeighborX="-1228" custLinFactNeighborY="4562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0" presStyleCnt="3" custScaleX="169800" custScaleY="133199" custRadScaleRad="97652" custRadScaleInc="-6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1" presStyleCnt="3" custScaleX="216767" custRadScaleRad="120007" custRadScaleInc="-14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2" presStyleCnt="3" custScaleX="160252" custRadScaleRad="111622" custRadScaleInc="11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7948D6DC-085D-4FA3-B69C-C625B1318F76}" srcId="{88E54C20-AEDF-4DE4-8141-D99DADEBF205}" destId="{8EFC5A77-6E7D-450F-9384-1E9D6A4D5640}" srcOrd="2" destOrd="0" parTransId="{00CC3054-8EF7-48B5-9617-692D3F3A1805}" sibTransId="{D958899C-6BC4-484B-BC94-078B7B1C7D04}"/>
    <dgm:cxn modelId="{A20D9942-A971-4A59-83A7-8F08DDF7BD6D}" srcId="{88E54C20-AEDF-4DE4-8141-D99DADEBF205}" destId="{32577181-D210-4440-B4C4-2C31499A9FC9}" srcOrd="0" destOrd="0" parTransId="{975F5F54-8F33-4342-8B29-8F29F8D67DB4}" sibTransId="{3A352F1C-685F-437C-B4DC-389D18335C9C}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E0441DBC-1177-418A-83AE-0DCE178E899C}" srcId="{88E54C20-AEDF-4DE4-8141-D99DADEBF205}" destId="{FDED49B2-9BC1-4499-9A39-CA1A64D4D91F}" srcOrd="1" destOrd="0" parTransId="{34D28E53-EFC3-45B4-B690-479F575FFEA3}" sibTransId="{8F7FB4EF-62C9-47CF-B22A-0B5C267272A7}"/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27F1FE02-798E-43E6-AA49-CAAF1D074D03}" type="presParOf" srcId="{C0EC7E88-BA1A-43D0-BBD3-F56BD0E40B73}" destId="{D16AF05E-A9D0-4B22-BD94-A572C9FED59E}" srcOrd="1" destOrd="0" presId="urn:microsoft.com/office/officeart/2005/8/layout/radial6"/>
    <dgm:cxn modelId="{D4B9B6E2-40B4-41D2-8EA2-B5BC7BD62433}" type="presParOf" srcId="{C0EC7E88-BA1A-43D0-BBD3-F56BD0E40B73}" destId="{D12D305A-25D0-4223-9445-E4680330A237}" srcOrd="2" destOrd="0" presId="urn:microsoft.com/office/officeart/2005/8/layout/radial6"/>
    <dgm:cxn modelId="{A6CA7A9D-69A6-4B29-9E07-2EEE7B8D7A01}" type="presParOf" srcId="{C0EC7E88-BA1A-43D0-BBD3-F56BD0E40B73}" destId="{A3CD22A2-FC00-412E-881B-3DAA514DB57E}" srcOrd="3" destOrd="0" presId="urn:microsoft.com/office/officeart/2005/8/layout/radial6"/>
    <dgm:cxn modelId="{1983559C-7E61-49EE-AF19-1F7644932085}" type="presParOf" srcId="{C0EC7E88-BA1A-43D0-BBD3-F56BD0E40B73}" destId="{57BF963C-E058-4AEB-BD4E-10EE11DEA837}" srcOrd="4" destOrd="0" presId="urn:microsoft.com/office/officeart/2005/8/layout/radial6"/>
    <dgm:cxn modelId="{851E2F53-8B8D-44B7-9539-B080A606C0C5}" type="presParOf" srcId="{C0EC7E88-BA1A-43D0-BBD3-F56BD0E40B73}" destId="{7C42959D-1C87-4DE9-BF48-C5F1AE277B34}" srcOrd="5" destOrd="0" presId="urn:microsoft.com/office/officeart/2005/8/layout/radial6"/>
    <dgm:cxn modelId="{F4150EB8-56A2-4FCE-B780-A759CF95DD13}" type="presParOf" srcId="{C0EC7E88-BA1A-43D0-BBD3-F56BD0E40B73}" destId="{CA8BA697-50D7-4A40-B433-CB97AC1CDBB8}" srcOrd="6" destOrd="0" presId="urn:microsoft.com/office/officeart/2005/8/layout/radial6"/>
    <dgm:cxn modelId="{F1C50255-6137-4001-9376-D347659BDB71}" type="presParOf" srcId="{C0EC7E88-BA1A-43D0-BBD3-F56BD0E40B73}" destId="{9F3764D6-34C0-47AA-98E9-DDEFED2894A0}" srcOrd="7" destOrd="0" presId="urn:microsoft.com/office/officeart/2005/8/layout/radial6"/>
    <dgm:cxn modelId="{56954CAB-2493-4FDC-898B-0E708C45EDC0}" type="presParOf" srcId="{C0EC7E88-BA1A-43D0-BBD3-F56BD0E40B73}" destId="{281E64EB-CB9D-45AD-B81C-A600B6414EB9}" srcOrd="8" destOrd="0" presId="urn:microsoft.com/office/officeart/2005/8/layout/radial6"/>
    <dgm:cxn modelId="{1742F98B-4672-4360-BA2B-B0B377538F05}" type="presParOf" srcId="{C0EC7E88-BA1A-43D0-BBD3-F56BD0E40B73}" destId="{54FC7E48-B37F-4081-A237-3F0DC9EEC6AC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080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75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6265" y="2173183"/>
            <a:ext cx="8419605" cy="3218213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mtClean="0"/>
              <a:t>бюджет </a:t>
            </a:r>
            <a:r>
              <a:rPr lang="ru-RU" dirty="0" smtClean="0"/>
              <a:t>Курно-Липовского сельского поселения на 2022 год и на плановый период 2023 и 2024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Курно-Липовского сельского поселения</a:t>
            </a:r>
          </a:p>
          <a:p>
            <a:pPr lvl="0" algn="ctr">
              <a:spcBef>
                <a:spcPct val="0"/>
              </a:spcBef>
              <a:defRPr/>
            </a:pPr>
            <a:endParaRPr lang="ru-RU" sz="3500" b="1" dirty="0" smtClean="0">
              <a:latin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759210"/>
              </p:ext>
            </p:extLst>
          </p:nvPr>
        </p:nvGraphicFramePr>
        <p:xfrm>
          <a:off x="536699" y="1966212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952290"/>
              </p:ext>
            </p:extLst>
          </p:nvPr>
        </p:nvGraphicFramePr>
        <p:xfrm>
          <a:off x="1559625" y="4826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2022-2024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6221737" y="1246093"/>
            <a:ext cx="2126617" cy="19913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культуры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7507" y="1246093"/>
            <a:ext cx="5421888" cy="141472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Обеспечение качественными жилищно-коммунальными услугами населения Курно-Липовского сельского поселения</a:t>
            </a:r>
          </a:p>
          <a:p>
            <a:pPr algn="ctr"/>
            <a:endParaRPr lang="ru-RU" sz="1200" dirty="0" smtClean="0"/>
          </a:p>
          <a:p>
            <a:pPr algn="ctr"/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3235" y="2884306"/>
            <a:ext cx="4098808" cy="5673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Информационное общество</a:t>
            </a:r>
            <a:endParaRPr lang="ru-RU" sz="12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33319" y="3567572"/>
            <a:ext cx="3525794" cy="9714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3235" y="4459094"/>
            <a:ext cx="4098808" cy="12476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Обеспечение общественного порядка и противодействие преступности </a:t>
            </a:r>
            <a:endParaRPr lang="ru-RU" sz="1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33319" y="4780564"/>
            <a:ext cx="3525794" cy="9017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Обеспечение пожарной безопасности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3235" y="3605494"/>
            <a:ext cx="4098808" cy="5673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физической культуры и спорта</a:t>
            </a:r>
            <a:endParaRPr lang="ru-RU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42085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779121"/>
              </p:ext>
            </p:extLst>
          </p:nvPr>
        </p:nvGraphicFramePr>
        <p:xfrm>
          <a:off x="427038" y="285750"/>
          <a:ext cx="8259762" cy="5840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2022 год и на плановый период 2023 и 2024 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61257" y="1600200"/>
          <a:ext cx="8425543" cy="4586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5543"/>
              </a:tblGrid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163784" y="4120738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21277" y="1769423"/>
            <a:ext cx="7184571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14401" y="2873829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223159" y="5213269"/>
            <a:ext cx="6531428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Курно-Липовского сельского поселения на 2022 год предусмотрены в сумме 13027,1 тыс. рублей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4384" y="1650671"/>
            <a:ext cx="2802577" cy="128253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590,7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0706" y="1816925"/>
            <a:ext cx="1962571" cy="10905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2379,5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6524" y="1828801"/>
            <a:ext cx="2052454" cy="11637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8238" y="3439684"/>
            <a:ext cx="2788723" cy="10450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3609,0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49437" y="3439684"/>
            <a:ext cx="2465294" cy="12048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Финансовая помощь из областного бюджета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2564,7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59231" y="3439684"/>
            <a:ext cx="2577936" cy="12903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использования имущества</a:t>
            </a:r>
          </a:p>
          <a:p>
            <a:pPr algn="ctr"/>
            <a:r>
              <a:rPr lang="ru-RU" dirty="0" smtClean="0"/>
              <a:t>890,9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42616" y="5194893"/>
            <a:ext cx="2052454" cy="11637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Штрафы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0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10638" y="368135"/>
            <a:ext cx="7718961" cy="67167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Курно-Липовского сельского поселения в 2022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00314329"/>
              </p:ext>
            </p:extLst>
          </p:nvPr>
        </p:nvGraphicFramePr>
        <p:xfrm>
          <a:off x="299908" y="1039813"/>
          <a:ext cx="8448675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88534327"/>
              </p:ext>
            </p:extLst>
          </p:nvPr>
        </p:nvGraphicFramePr>
        <p:xfrm>
          <a:off x="890649" y="938151"/>
          <a:ext cx="7540831" cy="577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272988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b="1" dirty="0" smtClean="0">
                <a:latin typeface="Times New Roman" pitchFamily="18" charset="0"/>
              </a:rPr>
              <a:t>Поступления в бюджет </a:t>
            </a: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Курно-Липовского сельского </a:t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поселения</a:t>
            </a:r>
            <a:br>
              <a:rPr lang="ru-RU" b="1" dirty="0" smtClean="0">
                <a:latin typeface="Times New Roman" pitchFamily="18" charset="0"/>
              </a:rPr>
            </a:b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092189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«бюджет развития» Курно-Липовского сельского поселения на 2022 год </a:t>
            </a:r>
            <a:br>
              <a:rPr lang="ru-RU" sz="2000" dirty="0" smtClean="0"/>
            </a:br>
            <a:r>
              <a:rPr lang="ru-RU" sz="2000" dirty="0" smtClean="0"/>
              <a:t>15246,5 тыс. рублей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8"/>
            <a:ext cx="3538954" cy="7689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7062,3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9392" y="2941107"/>
            <a:ext cx="3572599" cy="8934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2269,8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8200" y="1733797"/>
            <a:ext cx="3350741" cy="7689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241,7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8199" y="4286080"/>
            <a:ext cx="3350741" cy="6343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2593,8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9392" y="5050262"/>
            <a:ext cx="3572599" cy="5519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8200" y="5050262"/>
            <a:ext cx="3416643" cy="5848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30,0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2569" y="5832388"/>
            <a:ext cx="3572599" cy="523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2740,6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8200" y="5741773"/>
            <a:ext cx="3350741" cy="6139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Социальная политика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76,9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81150" y="2941107"/>
            <a:ext cx="3350741" cy="108719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200,0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9392" y="4281528"/>
            <a:ext cx="3572599" cy="5519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Физическая культура и спорт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30,0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072" y="274638"/>
            <a:ext cx="7942728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Доля расходов бюджета Курно-Липовского с/п на 2022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637659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1318</TotalTime>
  <Words>267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бюджет Курно-Липовского сельского поселения на 2022 год и на плановый период 2023 и 2024 годов</vt:lpstr>
      <vt:lpstr>Презентация PowerPoint</vt:lpstr>
      <vt:lpstr>ПРОЕКТ бюджетА на 2022 год и на плановый период 2023 и 2024 годов направлен   на решение следующих ключевых задач:</vt:lpstr>
      <vt:lpstr>Доходы бюджета Курно-Липовского сельского поселения на 2022 год предусмотрены в сумме 13027,1 тыс. рублей</vt:lpstr>
      <vt:lpstr>Поступление собственных доходов в бюджет  Курно-Липовского сельского поселения в 2022 году</vt:lpstr>
      <vt:lpstr>Презентация PowerPoint</vt:lpstr>
      <vt:lpstr>Поступления в бюджет  Курно-Липовского сельского  поселения </vt:lpstr>
      <vt:lpstr>«бюджет развития» Курно-Липовского сельского поселения на 2022 год  15246,5 тыс. рублей</vt:lpstr>
      <vt:lpstr>Доля расходов бюджета Курно-Липовского с/п на 2022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user</cp:lastModifiedBy>
  <cp:revision>170</cp:revision>
  <dcterms:created xsi:type="dcterms:W3CDTF">2014-05-06T10:06:48Z</dcterms:created>
  <dcterms:modified xsi:type="dcterms:W3CDTF">2022-08-01T11:26:14Z</dcterms:modified>
</cp:coreProperties>
</file>