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58" r:id="rId5"/>
    <p:sldId id="261" r:id="rId6"/>
    <p:sldId id="269" r:id="rId7"/>
    <p:sldId id="270" r:id="rId8"/>
    <p:sldId id="260" r:id="rId9"/>
    <p:sldId id="262" r:id="rId10"/>
    <p:sldId id="263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37503301017532E-2"/>
          <c:y val="0.132189518445221"/>
          <c:w val="0.41027768179330637"/>
          <c:h val="0.64055013709810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419.4</c:v>
                </c:pt>
                <c:pt idx="1">
                  <c:v>241.5</c:v>
                </c:pt>
                <c:pt idx="2">
                  <c:v>21.9</c:v>
                </c:pt>
                <c:pt idx="3">
                  <c:v>676.1</c:v>
                </c:pt>
                <c:pt idx="4">
                  <c:v>2887.9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5701100481725816"/>
          <c:y val="3.8672089337387604E-2"/>
          <c:w val="0.4208377688435978"/>
          <c:h val="0.961327910662612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2018 год -6808,5</c:v>
                </c:pt>
                <c:pt idx="1">
                  <c:v>2019 год -6916,3</c:v>
                </c:pt>
                <c:pt idx="2">
                  <c:v>2020 год -6956,1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6808.5</c:v>
                </c:pt>
                <c:pt idx="1">
                  <c:v>6916.3</c:v>
                </c:pt>
                <c:pt idx="2">
                  <c:v>6956.1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3175296"/>
        <c:axId val="253175688"/>
      </c:barChart>
      <c:catAx>
        <c:axId val="25317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175688"/>
        <c:crosses val="autoZero"/>
        <c:auto val="1"/>
        <c:lblAlgn val="ctr"/>
        <c:lblOffset val="100"/>
        <c:noMultiLvlLbl val="0"/>
      </c:catAx>
      <c:valAx>
        <c:axId val="253175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175296"/>
        <c:crosses val="autoZero"/>
        <c:crossBetween val="between"/>
      </c:valAx>
      <c:spPr>
        <a:solidFill>
          <a:schemeClr val="accent1"/>
        </a:solidFill>
        <a:ln>
          <a:solidFill>
            <a:schemeClr val="accent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2561.6999999999998</c:v>
                </c:pt>
                <c:pt idx="1">
                  <c:v>2755.4</c:v>
                </c:pt>
                <c:pt idx="2">
                  <c:v>2787.7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4246.8</c:v>
                </c:pt>
                <c:pt idx="1">
                  <c:v>4160.8999999999996</c:v>
                </c:pt>
                <c:pt idx="2">
                  <c:v>4168.3999999999996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53176472"/>
        <c:axId val="253176864"/>
        <c:axId val="0"/>
      </c:bar3DChart>
      <c:catAx>
        <c:axId val="253176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5317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317686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5317647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4978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расходы</c:v>
                </c:pt>
                <c:pt idx="1">
                  <c:v>ЖКХ</c:v>
                </c:pt>
                <c:pt idx="2">
                  <c:v>Национальная оборона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Образование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62</c:v>
                </c:pt>
                <c:pt idx="1">
                  <c:v>18</c:v>
                </c:pt>
                <c:pt idx="2">
                  <c:v>2.5</c:v>
                </c:pt>
                <c:pt idx="3">
                  <c:v>17</c:v>
                </c:pt>
                <c:pt idx="4">
                  <c:v>0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6010608"/>
        <c:axId val="251959240"/>
        <c:axId val="0"/>
      </c:bar3DChart>
      <c:catAx>
        <c:axId val="146010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51959240"/>
        <c:crosses val="autoZero"/>
        <c:auto val="1"/>
        <c:lblAlgn val="ctr"/>
        <c:lblOffset val="100"/>
        <c:noMultiLvlLbl val="0"/>
      </c:catAx>
      <c:valAx>
        <c:axId val="25195924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46010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60889929742388"/>
          <c:y val="3.6480686695278972E-2"/>
          <c:w val="0.63466042154566749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2018-6808,5</c:v>
                </c:pt>
                <c:pt idx="1">
                  <c:v>2019-6916,3</c:v>
                </c:pt>
                <c:pt idx="2">
                  <c:v>2020-6956,1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6808.5</c:v>
                </c:pt>
                <c:pt idx="1">
                  <c:v>6916.3</c:v>
                </c:pt>
                <c:pt idx="2">
                  <c:v>6956.1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51960024"/>
        <c:axId val="251960416"/>
        <c:axId val="0"/>
      </c:bar3DChart>
      <c:catAx>
        <c:axId val="251960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5196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196041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5196002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6808.5</c:v>
                </c:pt>
                <c:pt idx="1">
                  <c:v>6916.3</c:v>
                </c:pt>
                <c:pt idx="2">
                  <c:v>6956.1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2595</c:v>
                </c:pt>
                <c:pt idx="1">
                  <c:v>2699.6</c:v>
                </c:pt>
                <c:pt idx="2">
                  <c:v>2908.4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5251832"/>
        <c:axId val="145252216"/>
        <c:axId val="0"/>
      </c:bar3DChart>
      <c:catAx>
        <c:axId val="145251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5252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25221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525183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Курно-Липовского сельского поселения на 2018 год и на плановый период 2019 и 2020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Курно-Липовского сельского поселения на 2018-2020 годы</a:t>
          </a:r>
        </a:p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19.09.2017 №80 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Курно-Липовского сельского поселения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Курно-Липовского сельского поселения на 2018-2020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Y="125325" custLinFactNeighborX="-1228" custLinFactNeighborY="4562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0" presStyleCnt="3" custScaleX="169800" custScaleY="133199" custRadScaleRad="97652" custRadScaleInc="-6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1" presStyleCnt="3" custScaleX="216767" custRadScaleRad="120007" custRadScaleInc="-14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2" presStyleCnt="3" custScaleX="160252" custRadScaleRad="111622" custRadScaleInc="11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27F1FE02-798E-43E6-AA49-CAAF1D074D03}" type="presParOf" srcId="{C0EC7E88-BA1A-43D0-BBD3-F56BD0E40B73}" destId="{D16AF05E-A9D0-4B22-BD94-A572C9FED59E}" srcOrd="1" destOrd="0" presId="urn:microsoft.com/office/officeart/2005/8/layout/radial6"/>
    <dgm:cxn modelId="{D4B9B6E2-40B4-41D2-8EA2-B5BC7BD62433}" type="presParOf" srcId="{C0EC7E88-BA1A-43D0-BBD3-F56BD0E40B73}" destId="{D12D305A-25D0-4223-9445-E4680330A237}" srcOrd="2" destOrd="0" presId="urn:microsoft.com/office/officeart/2005/8/layout/radial6"/>
    <dgm:cxn modelId="{A6CA7A9D-69A6-4B29-9E07-2EEE7B8D7A01}" type="presParOf" srcId="{C0EC7E88-BA1A-43D0-BBD3-F56BD0E40B73}" destId="{A3CD22A2-FC00-412E-881B-3DAA514DB57E}" srcOrd="3" destOrd="0" presId="urn:microsoft.com/office/officeart/2005/8/layout/radial6"/>
    <dgm:cxn modelId="{1983559C-7E61-49EE-AF19-1F7644932085}" type="presParOf" srcId="{C0EC7E88-BA1A-43D0-BBD3-F56BD0E40B73}" destId="{57BF963C-E058-4AEB-BD4E-10EE11DEA837}" srcOrd="4" destOrd="0" presId="urn:microsoft.com/office/officeart/2005/8/layout/radial6"/>
    <dgm:cxn modelId="{851E2F53-8B8D-44B7-9539-B080A606C0C5}" type="presParOf" srcId="{C0EC7E88-BA1A-43D0-BBD3-F56BD0E40B73}" destId="{7C42959D-1C87-4DE9-BF48-C5F1AE277B34}" srcOrd="5" destOrd="0" presId="urn:microsoft.com/office/officeart/2005/8/layout/radial6"/>
    <dgm:cxn modelId="{F4150EB8-56A2-4FCE-B780-A759CF95DD13}" type="presParOf" srcId="{C0EC7E88-BA1A-43D0-BBD3-F56BD0E40B73}" destId="{CA8BA697-50D7-4A40-B433-CB97AC1CDBB8}" srcOrd="6" destOrd="0" presId="urn:microsoft.com/office/officeart/2005/8/layout/radial6"/>
    <dgm:cxn modelId="{F1C50255-6137-4001-9376-D347659BDB71}" type="presParOf" srcId="{C0EC7E88-BA1A-43D0-BBD3-F56BD0E40B73}" destId="{9F3764D6-34C0-47AA-98E9-DDEFED2894A0}" srcOrd="7" destOrd="0" presId="urn:microsoft.com/office/officeart/2005/8/layout/radial6"/>
    <dgm:cxn modelId="{56954CAB-2493-4FDC-898B-0E708C45EDC0}" type="presParOf" srcId="{C0EC7E88-BA1A-43D0-BBD3-F56BD0E40B73}" destId="{281E64EB-CB9D-45AD-B81C-A600B6414EB9}" srcOrd="8" destOrd="0" presId="urn:microsoft.com/office/officeart/2005/8/layout/radial6"/>
    <dgm:cxn modelId="{1742F98B-4672-4360-BA2B-B0B377538F05}" type="presParOf" srcId="{C0EC7E88-BA1A-43D0-BBD3-F56BD0E40B73}" destId="{54FC7E48-B37F-4081-A237-3F0DC9EEC6A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229170" y="901013"/>
          <a:ext cx="4806393" cy="4806393"/>
        </a:xfrm>
        <a:prstGeom prst="blockArc">
          <a:avLst>
            <a:gd name="adj1" fmla="val 9181858"/>
            <a:gd name="adj2" fmla="val 1644991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484360" y="1863978"/>
          <a:ext cx="5050797" cy="5050797"/>
        </a:xfrm>
        <a:prstGeom prst="blockArc">
          <a:avLst>
            <a:gd name="adj1" fmla="val 28675"/>
            <a:gd name="adj2" fmla="val 10828675"/>
            <a:gd name="adj3" fmla="val 441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2054243" y="814103"/>
          <a:ext cx="4806393" cy="4806393"/>
        </a:xfrm>
        <a:prstGeom prst="blockArc">
          <a:avLst>
            <a:gd name="adj1" fmla="val 15228506"/>
            <a:gd name="adj2" fmla="val 1832175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746162" y="2079472"/>
          <a:ext cx="2214164" cy="277490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Курно-Липовского сельского поселения на 2018 год и на плановый период 2019 и 2020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0419" y="2485847"/>
        <a:ext cx="1565650" cy="1962151"/>
      </dsp:txXfrm>
    </dsp:sp>
    <dsp:sp modelId="{D16AF05E-A9D0-4B22-BD94-A572C9FED59E}">
      <dsp:nvSpPr>
        <dsp:cNvPr id="0" name=""/>
        <dsp:cNvSpPr/>
      </dsp:nvSpPr>
      <dsp:spPr>
        <a:xfrm>
          <a:off x="2486989" y="-69224"/>
          <a:ext cx="2631756" cy="206447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Курно-Липовского сельского поселения на 2018-2020 годы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19.09.2017 №80 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72401" y="233111"/>
        <a:ext cx="1860932" cy="1459801"/>
      </dsp:txXfrm>
    </dsp:sp>
    <dsp:sp modelId="{57BF963C-E058-4AEB-BD4E-10EE11DEA837}">
      <dsp:nvSpPr>
        <dsp:cNvPr id="0" name=""/>
        <dsp:cNvSpPr/>
      </dsp:nvSpPr>
      <dsp:spPr>
        <a:xfrm>
          <a:off x="4799422" y="3635017"/>
          <a:ext cx="3359704" cy="15499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Курно-Липовского сельского поселения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91439" y="3861997"/>
        <a:ext cx="2375670" cy="1095955"/>
      </dsp:txXfrm>
    </dsp:sp>
    <dsp:sp modelId="{9F3764D6-34C0-47AA-98E9-DDEFED2894A0}">
      <dsp:nvSpPr>
        <dsp:cNvPr id="0" name=""/>
        <dsp:cNvSpPr/>
      </dsp:nvSpPr>
      <dsp:spPr>
        <a:xfrm>
          <a:off x="298357" y="3593819"/>
          <a:ext cx="2483770" cy="15499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Курно-Липовского сельского поселения на 2018-2020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2097" y="3820799"/>
        <a:ext cx="1756290" cy="1095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80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5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ПРОЕКТ </a:t>
            </a:r>
            <a:r>
              <a:rPr lang="ru-RU" dirty="0" err="1" smtClean="0"/>
              <a:t>бюджетА</a:t>
            </a:r>
            <a:r>
              <a:rPr lang="ru-RU" dirty="0" smtClean="0"/>
              <a:t> Курно-Липовского сельского поселения на 2018 год и на плановый период 2019 и 2020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Курно-Липовского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endParaRPr lang="ru-RU" sz="35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638092"/>
              </p:ext>
            </p:extLst>
          </p:nvPr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70699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2018-2020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6221737" y="1246093"/>
            <a:ext cx="2126617" cy="2643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507" y="1246093"/>
            <a:ext cx="5421888" cy="2643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Обеспечение качественными жилищно-коммунальными услугами населения Курно-Липовского сельского поселения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9624" y="4347883"/>
            <a:ext cx="4098808" cy="12476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99222" y="4347883"/>
            <a:ext cx="3525794" cy="12476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039591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113571"/>
              </p:ext>
            </p:extLst>
          </p:nvPr>
        </p:nvGraphicFramePr>
        <p:xfrm>
          <a:off x="427038" y="285750"/>
          <a:ext cx="8259762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2018 год и на плановый период 2019 и 2020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61257" y="1600200"/>
          <a:ext cx="8425543" cy="458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5543"/>
              </a:tblGrid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163784" y="4120738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21277" y="1769423"/>
            <a:ext cx="7184571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14401" y="2873829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23159" y="5213269"/>
            <a:ext cx="6531428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Курно-Липовского сельского поселения на 2018 год предусмотрены в сумме 6808,5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50671"/>
            <a:ext cx="2802577" cy="128253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419,4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0706" y="1816925"/>
            <a:ext cx="1962571" cy="1090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241,5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6524" y="1828801"/>
            <a:ext cx="2052454" cy="1163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238" y="3959839"/>
            <a:ext cx="2788723" cy="10450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2887,9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4065" y="3817143"/>
            <a:ext cx="2465294" cy="12048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областного бюджета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2561,7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63889" y="3715453"/>
            <a:ext cx="2577936" cy="12903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ru-RU" dirty="0" smtClean="0"/>
              <a:t>676,1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0638" y="368135"/>
            <a:ext cx="7718961" cy="67167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Курно-Липовского сельского поселения в 2018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25208497"/>
              </p:ext>
            </p:extLst>
          </p:nvPr>
        </p:nvGraphicFramePr>
        <p:xfrm>
          <a:off x="695325" y="1176338"/>
          <a:ext cx="84486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43261618"/>
              </p:ext>
            </p:extLst>
          </p:nvPr>
        </p:nvGraphicFramePr>
        <p:xfrm>
          <a:off x="890649" y="938151"/>
          <a:ext cx="7540831" cy="577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272988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Курно-Липовского сельского 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поселения</a:t>
            </a:r>
            <a:br>
              <a:rPr lang="ru-RU" b="1" dirty="0" smtClean="0">
                <a:latin typeface="Times New Roman" pitchFamily="18" charset="0"/>
              </a:rPr>
            </a:b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69132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«бюджет развития» Курно-Липовского сельского поселения на 2018 год </a:t>
            </a:r>
            <a:br>
              <a:rPr lang="ru-RU" sz="2000" dirty="0" smtClean="0"/>
            </a:br>
            <a:r>
              <a:rPr lang="ru-RU" sz="2000" dirty="0" smtClean="0"/>
              <a:t>6808,5 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3538954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4220,8	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6" y="3241963"/>
            <a:ext cx="3572599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1240,2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8200" y="1733796"/>
            <a:ext cx="3350741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173,3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8200" y="3241963"/>
            <a:ext cx="3350741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1143,2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9392" y="4949528"/>
            <a:ext cx="3908962" cy="10130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08838" y="4727506"/>
            <a:ext cx="3350741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30,0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072" y="274638"/>
            <a:ext cx="7942728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Доля расходов бюджета Курно-Липовского с/п на 2018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306454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885</TotalTime>
  <Words>232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ПРОЕКТ бюджетА Курно-Липовского сельского поселения на 2018 год и на плановый период 2019 и 2020 годов</vt:lpstr>
      <vt:lpstr>Презентация PowerPoint</vt:lpstr>
      <vt:lpstr>ПРОЕКТ бюджетА на 2018 год и на плановый период 2019 и 2020 годов направлен   на решение следующих ключевых задач:</vt:lpstr>
      <vt:lpstr>Доходы бюджета Курно-Липовского сельского поселения на 2018 год предусмотрены в сумме 6808,5 тыс. рублей</vt:lpstr>
      <vt:lpstr>Поступление собственных доходов в бюджет  Курно-Липовского сельского поселения в 2018 году</vt:lpstr>
      <vt:lpstr>Презентация PowerPoint</vt:lpstr>
      <vt:lpstr>Поступления в бюджет  Курно-Липовского сельского  поселения </vt:lpstr>
      <vt:lpstr>«бюджет развития» Курно-Липовского сельского поселения на 2018 год  6808,5 тыс. рублей</vt:lpstr>
      <vt:lpstr>Доля расходов бюджета Курно-Липовского с/п на 2018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143</cp:revision>
  <dcterms:created xsi:type="dcterms:W3CDTF">2014-05-06T10:06:48Z</dcterms:created>
  <dcterms:modified xsi:type="dcterms:W3CDTF">2017-11-29T13:17:42Z</dcterms:modified>
</cp:coreProperties>
</file>