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7" r:id="rId3"/>
    <p:sldId id="268" r:id="rId4"/>
    <p:sldId id="258" r:id="rId5"/>
    <p:sldId id="261" r:id="rId6"/>
    <p:sldId id="269" r:id="rId7"/>
    <p:sldId id="270" r:id="rId8"/>
    <p:sldId id="260" r:id="rId9"/>
    <p:sldId id="262" r:id="rId10"/>
    <p:sldId id="263" r:id="rId11"/>
    <p:sldId id="271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D0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624" autoAdjust="0"/>
  </p:normalViewPr>
  <p:slideViewPr>
    <p:cSldViewPr snapToGrid="0">
      <p:cViewPr varScale="1">
        <p:scale>
          <a:sx n="116" d="100"/>
          <a:sy n="116" d="100"/>
        </p:scale>
        <p:origin x="147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7537503301017532E-2"/>
          <c:y val="0.132189518445221"/>
          <c:w val="0.41027768179330637"/>
          <c:h val="0.640550137098104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590,7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2379,5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10</a:t>
                    </a:r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890,9</a:t>
                    </a:r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3609,0</a:t>
                    </a:r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Лист1!$A$2:$A$7</c:f>
              <c:strCache>
                <c:ptCount val="6"/>
                <c:pt idx="0">
                  <c:v>Налог на доходы с физических лиц</c:v>
                </c:pt>
                <c:pt idx="1">
                  <c:v>Налоги на совокупный доход</c:v>
                </c:pt>
                <c:pt idx="2">
                  <c:v>Государственная пошлина </c:v>
                </c:pt>
                <c:pt idx="3">
                  <c:v>Доходы от использования имущества</c:v>
                </c:pt>
                <c:pt idx="4">
                  <c:v>Налоги на имущество</c:v>
                </c:pt>
                <c:pt idx="5">
                  <c:v>Штрафы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480.5</c:v>
                </c:pt>
                <c:pt idx="1">
                  <c:v>1679.4</c:v>
                </c:pt>
                <c:pt idx="2">
                  <c:v>7</c:v>
                </c:pt>
                <c:pt idx="3">
                  <c:v>1395.8</c:v>
                </c:pt>
                <c:pt idx="4">
                  <c:v>3374.5</c:v>
                </c:pt>
                <c:pt idx="5">
                  <c:v>0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2689350697002779"/>
          <c:y val="8.3870466895863374E-2"/>
          <c:w val="0.46408732730280194"/>
          <c:h val="0.8322590662082732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Динамика поступлений собственных доходов 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</c:spPr>
          </c:dPt>
          <c:cat>
            <c:strRef>
              <c:f>Лист1!$A$2:$A$4</c:f>
              <c:strCache>
                <c:ptCount val="3"/>
                <c:pt idx="0">
                  <c:v>2022 год -7480,1</c:v>
                </c:pt>
                <c:pt idx="1">
                  <c:v>2023 год -7534,0</c:v>
                </c:pt>
                <c:pt idx="2">
                  <c:v>2024 год -7493,6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7480.1</c:v>
                </c:pt>
                <c:pt idx="1">
                  <c:v>7534</c:v>
                </c:pt>
                <c:pt idx="2">
                  <c:v>7593.6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15289952"/>
        <c:axId val="515290344"/>
      </c:barChart>
      <c:catAx>
        <c:axId val="5152899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515290344"/>
        <c:crosses val="autoZero"/>
        <c:auto val="1"/>
        <c:lblAlgn val="ctr"/>
        <c:lblOffset val="100"/>
        <c:noMultiLvlLbl val="0"/>
      </c:catAx>
      <c:valAx>
        <c:axId val="5152903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15289952"/>
        <c:crosses val="autoZero"/>
        <c:crossBetween val="between"/>
      </c:valAx>
      <c:spPr>
        <a:solidFill>
          <a:schemeClr val="accent1"/>
        </a:solidFill>
        <a:ln>
          <a:solidFill>
            <a:schemeClr val="accent1"/>
          </a:solidFill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8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943793911007025"/>
          <c:y val="4.7210300429184553E-2"/>
          <c:w val="0.5374707259953162"/>
          <c:h val="0.8261802575107296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финансовая помощь из областного бюджета всего, тыс. руб.</c:v>
                </c:pt>
              </c:strCache>
            </c:strRef>
          </c:tx>
          <c:spPr>
            <a:solidFill>
              <a:srgbClr val="0000FF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Sheet1!$B$1:$E$1</c:f>
              <c:numCache>
                <c:formatCode>General</c:formatCode>
                <c:ptCount val="4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2564.6999999999998</c:v>
                </c:pt>
                <c:pt idx="1">
                  <c:v>1588.5</c:v>
                </c:pt>
                <c:pt idx="2">
                  <c:v>1429.7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собственные доходы,тыс. руб.</c:v>
                </c:pt>
              </c:strCache>
            </c:strRef>
          </c:tx>
          <c:spPr>
            <a:solidFill>
              <a:srgbClr val="FF0000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Sheet1!$B$1:$E$1</c:f>
              <c:numCache>
                <c:formatCode>General</c:formatCode>
                <c:ptCount val="4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Sheet1!$B$3:$E$3</c:f>
              <c:numCache>
                <c:formatCode>General</c:formatCode>
                <c:ptCount val="4"/>
                <c:pt idx="0">
                  <c:v>7480.1</c:v>
                </c:pt>
                <c:pt idx="1">
                  <c:v>7534</c:v>
                </c:pt>
                <c:pt idx="2">
                  <c:v>7593.6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515290736"/>
        <c:axId val="235591640"/>
        <c:axId val="0"/>
      </c:bar3DChart>
      <c:catAx>
        <c:axId val="515290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2355916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35591640"/>
        <c:scaling>
          <c:orientation val="minMax"/>
        </c:scaling>
        <c:delete val="0"/>
        <c:axPos val="l"/>
        <c:majorGridlines>
          <c:spPr>
            <a:ln w="3169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515290736"/>
        <c:crosses val="autoZero"/>
        <c:crossBetween val="between"/>
      </c:valAx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66393442622950816"/>
          <c:y val="0.16738197424892703"/>
          <c:w val="0.33606557377049179"/>
          <c:h val="0.59227467811158796"/>
        </c:manualLayout>
      </c:layout>
      <c:overlay val="0"/>
      <c:spPr>
        <a:noFill/>
        <a:ln w="25356">
          <a:noFill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  <c:spPr>
        <a:solidFill>
          <a:schemeClr val="tx2">
            <a:lumMod val="20000"/>
            <a:lumOff val="80000"/>
          </a:schemeClr>
        </a:solidFill>
      </c:spPr>
    </c:backWall>
    <c:plotArea>
      <c:layout>
        <c:manualLayout>
          <c:layoutTarget val="inner"/>
          <c:xMode val="edge"/>
          <c:yMode val="edge"/>
          <c:x val="0.12721031398852922"/>
          <c:y val="2.5591680709718571E-2"/>
          <c:w val="0.85581437736949784"/>
          <c:h val="0.5654204420142188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Общегосударственные расходы</c:v>
                </c:pt>
                <c:pt idx="1">
                  <c:v>ЖКХ</c:v>
                </c:pt>
                <c:pt idx="2">
                  <c:v>Национальная оборона</c:v>
                </c:pt>
                <c:pt idx="3">
                  <c:v>Национальная безопасность и правоохранительная деятельность</c:v>
                </c:pt>
                <c:pt idx="4">
                  <c:v>Национальная экономика</c:v>
                </c:pt>
                <c:pt idx="5">
                  <c:v>Культура</c:v>
                </c:pt>
                <c:pt idx="6">
                  <c:v>Физическая культура и спорт</c:v>
                </c:pt>
                <c:pt idx="7">
                  <c:v>Социальная политика</c:v>
                </c:pt>
                <c:pt idx="8">
                  <c:v>Межбюджетные трансферты</c:v>
                </c:pt>
                <c:pt idx="9">
                  <c:v>Образование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 formatCode="0.0">
                  <c:v>35.4</c:v>
                </c:pt>
                <c:pt idx="1">
                  <c:v>22</c:v>
                </c:pt>
                <c:pt idx="2">
                  <c:v>40</c:v>
                </c:pt>
                <c:pt idx="3">
                  <c:v>0</c:v>
                </c:pt>
                <c:pt idx="4">
                  <c:v>52.3</c:v>
                </c:pt>
                <c:pt idx="5">
                  <c:v>46.3</c:v>
                </c:pt>
                <c:pt idx="6">
                  <c:v>0</c:v>
                </c:pt>
                <c:pt idx="7">
                  <c:v>41.6</c:v>
                </c:pt>
                <c:pt idx="8">
                  <c:v>100</c:v>
                </c:pt>
                <c:pt idx="9">
                  <c:v>15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234373880"/>
        <c:axId val="516565696"/>
        <c:axId val="0"/>
      </c:bar3DChart>
      <c:catAx>
        <c:axId val="2343738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516565696"/>
        <c:crosses val="autoZero"/>
        <c:auto val="1"/>
        <c:lblAlgn val="ctr"/>
        <c:lblOffset val="100"/>
        <c:noMultiLvlLbl val="0"/>
      </c:catAx>
      <c:valAx>
        <c:axId val="516565696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one"/>
        <c:crossAx val="2343738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70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2060889929742388"/>
          <c:y val="3.6480686695278972E-2"/>
          <c:w val="0.63466042154566749"/>
          <c:h val="0.7703862660944206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расходы бюджета</c:v>
                </c:pt>
              </c:strCache>
            </c:strRef>
          </c:tx>
          <c:spPr>
            <a:solidFill>
              <a:srgbClr val="993366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3"/>
                <c:pt idx="0">
                  <c:v>2022-15246,5</c:v>
                </c:pt>
                <c:pt idx="1">
                  <c:v>2023-9371,9</c:v>
                </c:pt>
                <c:pt idx="2">
                  <c:v>2024-9280,9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15246.5</c:v>
                </c:pt>
                <c:pt idx="1">
                  <c:v>9371.9</c:v>
                </c:pt>
                <c:pt idx="2">
                  <c:v>9280.9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16027096"/>
        <c:axId val="72775704"/>
        <c:axId val="0"/>
      </c:bar3DChart>
      <c:catAx>
        <c:axId val="116027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727757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2775704"/>
        <c:scaling>
          <c:orientation val="minMax"/>
        </c:scaling>
        <c:delete val="0"/>
        <c:axPos val="l"/>
        <c:majorGridlines>
          <c:spPr>
            <a:ln w="3169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16027096"/>
        <c:crosses val="autoZero"/>
        <c:crossBetween val="between"/>
      </c:valAx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66393442622950816"/>
          <c:y val="0.16738197424892703"/>
          <c:w val="0.33606557377049179"/>
          <c:h val="0.59227467811158796"/>
        </c:manualLayout>
      </c:layout>
      <c:overlay val="0"/>
      <c:spPr>
        <a:noFill/>
        <a:ln w="25356">
          <a:noFill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8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943793911007025"/>
          <c:y val="4.7210300429184553E-2"/>
          <c:w val="0.5374707259953162"/>
          <c:h val="0.8261802575107296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Общий объем расходов бюджета</c:v>
                </c:pt>
              </c:strCache>
            </c:strRef>
          </c:tx>
          <c:spPr>
            <a:solidFill>
              <a:srgbClr val="FF00FF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Sheet1!$B$1:$E$1</c:f>
              <c:numCache>
                <c:formatCode>General</c:formatCode>
                <c:ptCount val="4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15246.5</c:v>
                </c:pt>
                <c:pt idx="1">
                  <c:v>9371.9</c:v>
                </c:pt>
                <c:pt idx="2">
                  <c:v>9280.9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муниципальные программы</c:v>
                </c:pt>
              </c:strCache>
            </c:strRef>
          </c:tx>
          <c:spPr>
            <a:solidFill>
              <a:srgbClr val="00FF00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Sheet1!$B$1:$E$1</c:f>
              <c:numCache>
                <c:formatCode>General</c:formatCode>
                <c:ptCount val="4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Sheet1!$B$3:$E$3</c:f>
              <c:numCache>
                <c:formatCode>General</c:formatCode>
                <c:ptCount val="4"/>
                <c:pt idx="0">
                  <c:v>7738.2</c:v>
                </c:pt>
                <c:pt idx="1">
                  <c:v>2086.3000000000002</c:v>
                </c:pt>
                <c:pt idx="2">
                  <c:v>1816.2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35591248"/>
        <c:axId val="516566088"/>
        <c:axId val="0"/>
      </c:bar3DChart>
      <c:catAx>
        <c:axId val="235591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5165660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16566088"/>
        <c:scaling>
          <c:orientation val="minMax"/>
        </c:scaling>
        <c:delete val="0"/>
        <c:axPos val="l"/>
        <c:majorGridlines>
          <c:spPr>
            <a:ln w="3169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235591248"/>
        <c:crosses val="autoZero"/>
        <c:crossBetween val="between"/>
      </c:valAx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66393442622950816"/>
          <c:y val="0.16738197424892703"/>
          <c:w val="0.33606557377049179"/>
          <c:h val="0.59227467811158796"/>
        </c:manualLayout>
      </c:layout>
      <c:overlay val="0"/>
      <c:spPr>
        <a:noFill/>
        <a:ln w="25356">
          <a:noFill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45E29D-DD62-41A7-9A27-55D757AFB9B7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8E54C20-AEDF-4DE4-8141-D99DADEBF205}">
      <dgm:prSet phldrT="[Текст]" custT="1"/>
      <dgm:spPr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Основа формирования проекта бюджета Курно-Липовского сельского поселения на 2022 год и на плановый период 2023 и 2024 годов</a:t>
          </a:r>
          <a:endParaRPr lang="ru-RU" sz="16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F447E71B-38D7-4EF6-99A0-01CB8D89ACD0}" type="parTrans" cxnId="{A0E3C933-75D0-4FB8-A670-1EBC3576ED2D}">
      <dgm:prSet/>
      <dgm:spPr/>
      <dgm:t>
        <a:bodyPr/>
        <a:lstStyle/>
        <a:p>
          <a:endParaRPr lang="ru-RU"/>
        </a:p>
      </dgm:t>
    </dgm:pt>
    <dgm:pt modelId="{629A806B-0E51-4553-ABF4-8B0174B46B49}" type="sibTrans" cxnId="{A0E3C933-75D0-4FB8-A670-1EBC3576ED2D}">
      <dgm:prSet/>
      <dgm:spPr/>
      <dgm:t>
        <a:bodyPr/>
        <a:lstStyle/>
        <a:p>
          <a:endParaRPr lang="ru-RU"/>
        </a:p>
      </dgm:t>
    </dgm:pt>
    <dgm:pt modelId="{32577181-D210-4440-B4C4-2C31499A9FC9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Основные направления бюджетной и налоговой политики Курно-Липовского сельского поселения на 2022-2024 годы</a:t>
          </a:r>
        </a:p>
        <a:p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Постановление от 11.11.2021 №118 </a:t>
          </a:r>
          <a:endParaRPr lang="ru-RU" sz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975F5F54-8F33-4342-8B29-8F29F8D67DB4}" type="parTrans" cxnId="{A20D9942-A971-4A59-83A7-8F08DDF7BD6D}">
      <dgm:prSet/>
      <dgm:spPr/>
      <dgm:t>
        <a:bodyPr/>
        <a:lstStyle/>
        <a:p>
          <a:endParaRPr lang="ru-RU"/>
        </a:p>
      </dgm:t>
    </dgm:pt>
    <dgm:pt modelId="{3A352F1C-685F-437C-B4DC-389D18335C9C}" type="sibTrans" cxnId="{A20D9942-A971-4A59-83A7-8F08DDF7BD6D}">
      <dgm:prSet/>
      <dgm:spPr/>
      <dgm:t>
        <a:bodyPr/>
        <a:lstStyle/>
        <a:p>
          <a:endParaRPr lang="ru-RU"/>
        </a:p>
      </dgm:t>
    </dgm:pt>
    <dgm:pt modelId="{FDED49B2-9BC1-4499-9A39-CA1A64D4D91F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Муниципальные программы Курно-Липовского сельского поселения</a:t>
          </a:r>
          <a:endParaRPr lang="ru-RU" sz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34D28E53-EFC3-45B4-B690-479F575FFEA3}" type="parTrans" cxnId="{E0441DBC-1177-418A-83AE-0DCE178E899C}">
      <dgm:prSet/>
      <dgm:spPr/>
      <dgm:t>
        <a:bodyPr/>
        <a:lstStyle/>
        <a:p>
          <a:endParaRPr lang="ru-RU"/>
        </a:p>
      </dgm:t>
    </dgm:pt>
    <dgm:pt modelId="{8F7FB4EF-62C9-47CF-B22A-0B5C267272A7}" type="sibTrans" cxnId="{E0441DBC-1177-418A-83AE-0DCE178E899C}">
      <dgm:prSet/>
      <dgm:spPr/>
      <dgm:t>
        <a:bodyPr/>
        <a:lstStyle/>
        <a:p>
          <a:endParaRPr lang="ru-RU"/>
        </a:p>
      </dgm:t>
    </dgm:pt>
    <dgm:pt modelId="{8EFC5A77-6E7D-450F-9384-1E9D6A4D5640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Прогноз социально-экономического развития Курно-Липовского сельского поселения на 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2022-2024 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годы</a:t>
          </a:r>
          <a:endParaRPr lang="ru-RU" sz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00CC3054-8EF7-48B5-9617-692D3F3A1805}" type="parTrans" cxnId="{7948D6DC-085D-4FA3-B69C-C625B1318F76}">
      <dgm:prSet/>
      <dgm:spPr/>
      <dgm:t>
        <a:bodyPr/>
        <a:lstStyle/>
        <a:p>
          <a:endParaRPr lang="ru-RU"/>
        </a:p>
      </dgm:t>
    </dgm:pt>
    <dgm:pt modelId="{D958899C-6BC4-484B-BC94-078B7B1C7D04}" type="sibTrans" cxnId="{7948D6DC-085D-4FA3-B69C-C625B1318F76}">
      <dgm:prSet/>
      <dgm:spPr/>
      <dgm:t>
        <a:bodyPr/>
        <a:lstStyle/>
        <a:p>
          <a:endParaRPr lang="ru-RU"/>
        </a:p>
      </dgm:t>
    </dgm:pt>
    <dgm:pt modelId="{C0EC7E88-BA1A-43D0-BBD3-F56BD0E40B73}" type="pres">
      <dgm:prSet presAssocID="{E545E29D-DD62-41A7-9A27-55D757AFB9B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962C16F-E6CF-4E0F-A188-5C8495C8EF20}" type="pres">
      <dgm:prSet presAssocID="{88E54C20-AEDF-4DE4-8141-D99DADEBF205}" presName="centerShape" presStyleLbl="node0" presStyleIdx="0" presStyleCnt="1" custScaleY="125325" custLinFactNeighborX="-1228" custLinFactNeighborY="4562"/>
      <dgm:spPr/>
      <dgm:t>
        <a:bodyPr/>
        <a:lstStyle/>
        <a:p>
          <a:endParaRPr lang="ru-RU"/>
        </a:p>
      </dgm:t>
    </dgm:pt>
    <dgm:pt modelId="{D16AF05E-A9D0-4B22-BD94-A572C9FED59E}" type="pres">
      <dgm:prSet presAssocID="{32577181-D210-4440-B4C4-2C31499A9FC9}" presName="node" presStyleLbl="node1" presStyleIdx="0" presStyleCnt="3" custScaleX="169800" custScaleY="133199" custRadScaleRad="97652" custRadScaleInc="-67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2D305A-25D0-4223-9445-E4680330A237}" type="pres">
      <dgm:prSet presAssocID="{32577181-D210-4440-B4C4-2C31499A9FC9}" presName="dummy" presStyleCnt="0"/>
      <dgm:spPr/>
    </dgm:pt>
    <dgm:pt modelId="{A3CD22A2-FC00-412E-881B-3DAA514DB57E}" type="pres">
      <dgm:prSet presAssocID="{3A352F1C-685F-437C-B4DC-389D18335C9C}" presName="sibTrans" presStyleLbl="sibTrans2D1" presStyleIdx="0" presStyleCnt="3"/>
      <dgm:spPr/>
      <dgm:t>
        <a:bodyPr/>
        <a:lstStyle/>
        <a:p>
          <a:endParaRPr lang="ru-RU"/>
        </a:p>
      </dgm:t>
    </dgm:pt>
    <dgm:pt modelId="{57BF963C-E058-4AEB-BD4E-10EE11DEA837}" type="pres">
      <dgm:prSet presAssocID="{FDED49B2-9BC1-4499-9A39-CA1A64D4D91F}" presName="node" presStyleLbl="node1" presStyleIdx="1" presStyleCnt="3" custScaleX="216767" custRadScaleRad="120007" custRadScaleInc="-143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42959D-1C87-4DE9-BF48-C5F1AE277B34}" type="pres">
      <dgm:prSet presAssocID="{FDED49B2-9BC1-4499-9A39-CA1A64D4D91F}" presName="dummy" presStyleCnt="0"/>
      <dgm:spPr/>
    </dgm:pt>
    <dgm:pt modelId="{CA8BA697-50D7-4A40-B433-CB97AC1CDBB8}" type="pres">
      <dgm:prSet presAssocID="{8F7FB4EF-62C9-47CF-B22A-0B5C267272A7}" presName="sibTrans" presStyleLbl="sibTrans2D1" presStyleIdx="1" presStyleCnt="3"/>
      <dgm:spPr/>
      <dgm:t>
        <a:bodyPr/>
        <a:lstStyle/>
        <a:p>
          <a:endParaRPr lang="ru-RU"/>
        </a:p>
      </dgm:t>
    </dgm:pt>
    <dgm:pt modelId="{9F3764D6-34C0-47AA-98E9-DDEFED2894A0}" type="pres">
      <dgm:prSet presAssocID="{8EFC5A77-6E7D-450F-9384-1E9D6A4D5640}" presName="node" presStyleLbl="node1" presStyleIdx="2" presStyleCnt="3" custScaleX="160252" custRadScaleRad="111622" custRadScaleInc="119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1E64EB-CB9D-45AD-B81C-A600B6414EB9}" type="pres">
      <dgm:prSet presAssocID="{8EFC5A77-6E7D-450F-9384-1E9D6A4D5640}" presName="dummy" presStyleCnt="0"/>
      <dgm:spPr/>
    </dgm:pt>
    <dgm:pt modelId="{54FC7E48-B37F-4081-A237-3F0DC9EEC6AC}" type="pres">
      <dgm:prSet presAssocID="{D958899C-6BC4-484B-BC94-078B7B1C7D04}" presName="sibTrans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350ABDCD-0AE8-4DD2-95F5-F0BCFD6DEC88}" type="presOf" srcId="{8EFC5A77-6E7D-450F-9384-1E9D6A4D5640}" destId="{9F3764D6-34C0-47AA-98E9-DDEFED2894A0}" srcOrd="0" destOrd="0" presId="urn:microsoft.com/office/officeart/2005/8/layout/radial6"/>
    <dgm:cxn modelId="{A1CEB53B-641D-497B-8404-ECDCE7F46499}" type="presOf" srcId="{3A352F1C-685F-437C-B4DC-389D18335C9C}" destId="{A3CD22A2-FC00-412E-881B-3DAA514DB57E}" srcOrd="0" destOrd="0" presId="urn:microsoft.com/office/officeart/2005/8/layout/radial6"/>
    <dgm:cxn modelId="{A0E3C933-75D0-4FB8-A670-1EBC3576ED2D}" srcId="{E545E29D-DD62-41A7-9A27-55D757AFB9B7}" destId="{88E54C20-AEDF-4DE4-8141-D99DADEBF205}" srcOrd="0" destOrd="0" parTransId="{F447E71B-38D7-4EF6-99A0-01CB8D89ACD0}" sibTransId="{629A806B-0E51-4553-ABF4-8B0174B46B49}"/>
    <dgm:cxn modelId="{482CD76E-3541-408F-9B05-154319B98308}" type="presOf" srcId="{E545E29D-DD62-41A7-9A27-55D757AFB9B7}" destId="{C0EC7E88-BA1A-43D0-BBD3-F56BD0E40B73}" srcOrd="0" destOrd="0" presId="urn:microsoft.com/office/officeart/2005/8/layout/radial6"/>
    <dgm:cxn modelId="{5C3BC65C-62B4-4AB4-B732-6A2AEFC550EA}" type="presOf" srcId="{FDED49B2-9BC1-4499-9A39-CA1A64D4D91F}" destId="{57BF963C-E058-4AEB-BD4E-10EE11DEA837}" srcOrd="0" destOrd="0" presId="urn:microsoft.com/office/officeart/2005/8/layout/radial6"/>
    <dgm:cxn modelId="{7948D6DC-085D-4FA3-B69C-C625B1318F76}" srcId="{88E54C20-AEDF-4DE4-8141-D99DADEBF205}" destId="{8EFC5A77-6E7D-450F-9384-1E9D6A4D5640}" srcOrd="2" destOrd="0" parTransId="{00CC3054-8EF7-48B5-9617-692D3F3A1805}" sibTransId="{D958899C-6BC4-484B-BC94-078B7B1C7D04}"/>
    <dgm:cxn modelId="{A20D9942-A971-4A59-83A7-8F08DDF7BD6D}" srcId="{88E54C20-AEDF-4DE4-8141-D99DADEBF205}" destId="{32577181-D210-4440-B4C4-2C31499A9FC9}" srcOrd="0" destOrd="0" parTransId="{975F5F54-8F33-4342-8B29-8F29F8D67DB4}" sibTransId="{3A352F1C-685F-437C-B4DC-389D18335C9C}"/>
    <dgm:cxn modelId="{32456CC0-CE5A-45C8-8B84-4B851CEFB27D}" type="presOf" srcId="{8F7FB4EF-62C9-47CF-B22A-0B5C267272A7}" destId="{CA8BA697-50D7-4A40-B433-CB97AC1CDBB8}" srcOrd="0" destOrd="0" presId="urn:microsoft.com/office/officeart/2005/8/layout/radial6"/>
    <dgm:cxn modelId="{ABB50D0A-DFEC-4710-8325-F78A1B82AA4A}" type="presOf" srcId="{D958899C-6BC4-484B-BC94-078B7B1C7D04}" destId="{54FC7E48-B37F-4081-A237-3F0DC9EEC6AC}" srcOrd="0" destOrd="0" presId="urn:microsoft.com/office/officeart/2005/8/layout/radial6"/>
    <dgm:cxn modelId="{E0441DBC-1177-418A-83AE-0DCE178E899C}" srcId="{88E54C20-AEDF-4DE4-8141-D99DADEBF205}" destId="{FDED49B2-9BC1-4499-9A39-CA1A64D4D91F}" srcOrd="1" destOrd="0" parTransId="{34D28E53-EFC3-45B4-B690-479F575FFEA3}" sibTransId="{8F7FB4EF-62C9-47CF-B22A-0B5C267272A7}"/>
    <dgm:cxn modelId="{42D86216-ABC7-43DD-B06F-0123D38A2195}" type="presOf" srcId="{32577181-D210-4440-B4C4-2C31499A9FC9}" destId="{D16AF05E-A9D0-4B22-BD94-A572C9FED59E}" srcOrd="0" destOrd="0" presId="urn:microsoft.com/office/officeart/2005/8/layout/radial6"/>
    <dgm:cxn modelId="{1C466A17-8F66-4C94-954F-FBAE3D3AA4A8}" type="presOf" srcId="{88E54C20-AEDF-4DE4-8141-D99DADEBF205}" destId="{C962C16F-E6CF-4E0F-A188-5C8495C8EF20}" srcOrd="0" destOrd="0" presId="urn:microsoft.com/office/officeart/2005/8/layout/radial6"/>
    <dgm:cxn modelId="{510B3D08-F60D-4256-BDE4-DE1D4C29B64C}" type="presParOf" srcId="{C0EC7E88-BA1A-43D0-BBD3-F56BD0E40B73}" destId="{C962C16F-E6CF-4E0F-A188-5C8495C8EF20}" srcOrd="0" destOrd="0" presId="urn:microsoft.com/office/officeart/2005/8/layout/radial6"/>
    <dgm:cxn modelId="{27F1FE02-798E-43E6-AA49-CAAF1D074D03}" type="presParOf" srcId="{C0EC7E88-BA1A-43D0-BBD3-F56BD0E40B73}" destId="{D16AF05E-A9D0-4B22-BD94-A572C9FED59E}" srcOrd="1" destOrd="0" presId="urn:microsoft.com/office/officeart/2005/8/layout/radial6"/>
    <dgm:cxn modelId="{D4B9B6E2-40B4-41D2-8EA2-B5BC7BD62433}" type="presParOf" srcId="{C0EC7E88-BA1A-43D0-BBD3-F56BD0E40B73}" destId="{D12D305A-25D0-4223-9445-E4680330A237}" srcOrd="2" destOrd="0" presId="urn:microsoft.com/office/officeart/2005/8/layout/radial6"/>
    <dgm:cxn modelId="{A6CA7A9D-69A6-4B29-9E07-2EEE7B8D7A01}" type="presParOf" srcId="{C0EC7E88-BA1A-43D0-BBD3-F56BD0E40B73}" destId="{A3CD22A2-FC00-412E-881B-3DAA514DB57E}" srcOrd="3" destOrd="0" presId="urn:microsoft.com/office/officeart/2005/8/layout/radial6"/>
    <dgm:cxn modelId="{1983559C-7E61-49EE-AF19-1F7644932085}" type="presParOf" srcId="{C0EC7E88-BA1A-43D0-BBD3-F56BD0E40B73}" destId="{57BF963C-E058-4AEB-BD4E-10EE11DEA837}" srcOrd="4" destOrd="0" presId="urn:microsoft.com/office/officeart/2005/8/layout/radial6"/>
    <dgm:cxn modelId="{851E2F53-8B8D-44B7-9539-B080A606C0C5}" type="presParOf" srcId="{C0EC7E88-BA1A-43D0-BBD3-F56BD0E40B73}" destId="{7C42959D-1C87-4DE9-BF48-C5F1AE277B34}" srcOrd="5" destOrd="0" presId="urn:microsoft.com/office/officeart/2005/8/layout/radial6"/>
    <dgm:cxn modelId="{F4150EB8-56A2-4FCE-B780-A759CF95DD13}" type="presParOf" srcId="{C0EC7E88-BA1A-43D0-BBD3-F56BD0E40B73}" destId="{CA8BA697-50D7-4A40-B433-CB97AC1CDBB8}" srcOrd="6" destOrd="0" presId="urn:microsoft.com/office/officeart/2005/8/layout/radial6"/>
    <dgm:cxn modelId="{F1C50255-6137-4001-9376-D347659BDB71}" type="presParOf" srcId="{C0EC7E88-BA1A-43D0-BBD3-F56BD0E40B73}" destId="{9F3764D6-34C0-47AA-98E9-DDEFED2894A0}" srcOrd="7" destOrd="0" presId="urn:microsoft.com/office/officeart/2005/8/layout/radial6"/>
    <dgm:cxn modelId="{56954CAB-2493-4FDC-898B-0E708C45EDC0}" type="presParOf" srcId="{C0EC7E88-BA1A-43D0-BBD3-F56BD0E40B73}" destId="{281E64EB-CB9D-45AD-B81C-A600B6414EB9}" srcOrd="8" destOrd="0" presId="urn:microsoft.com/office/officeart/2005/8/layout/radial6"/>
    <dgm:cxn modelId="{1742F98B-4672-4360-BA2B-B0B377538F05}" type="presParOf" srcId="{C0EC7E88-BA1A-43D0-BBD3-F56BD0E40B73}" destId="{54FC7E48-B37F-4081-A237-3F0DC9EEC6AC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FC7E48-B37F-4081-A237-3F0DC9EEC6AC}">
      <dsp:nvSpPr>
        <dsp:cNvPr id="0" name=""/>
        <dsp:cNvSpPr/>
      </dsp:nvSpPr>
      <dsp:spPr>
        <a:xfrm>
          <a:off x="1229170" y="901013"/>
          <a:ext cx="4806393" cy="4806393"/>
        </a:xfrm>
        <a:prstGeom prst="blockArc">
          <a:avLst>
            <a:gd name="adj1" fmla="val 9181858"/>
            <a:gd name="adj2" fmla="val 16449917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8BA697-50D7-4A40-B433-CB97AC1CDBB8}">
      <dsp:nvSpPr>
        <dsp:cNvPr id="0" name=""/>
        <dsp:cNvSpPr/>
      </dsp:nvSpPr>
      <dsp:spPr>
        <a:xfrm>
          <a:off x="1484360" y="1863978"/>
          <a:ext cx="5050797" cy="5050797"/>
        </a:xfrm>
        <a:prstGeom prst="blockArc">
          <a:avLst>
            <a:gd name="adj1" fmla="val 28675"/>
            <a:gd name="adj2" fmla="val 10828675"/>
            <a:gd name="adj3" fmla="val 441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CD22A2-FC00-412E-881B-3DAA514DB57E}">
      <dsp:nvSpPr>
        <dsp:cNvPr id="0" name=""/>
        <dsp:cNvSpPr/>
      </dsp:nvSpPr>
      <dsp:spPr>
        <a:xfrm>
          <a:off x="2054243" y="814103"/>
          <a:ext cx="4806393" cy="4806393"/>
        </a:xfrm>
        <a:prstGeom prst="blockArc">
          <a:avLst>
            <a:gd name="adj1" fmla="val 15228506"/>
            <a:gd name="adj2" fmla="val 1832175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62C16F-E6CF-4E0F-A188-5C8495C8EF20}">
      <dsp:nvSpPr>
        <dsp:cNvPr id="0" name=""/>
        <dsp:cNvSpPr/>
      </dsp:nvSpPr>
      <dsp:spPr>
        <a:xfrm>
          <a:off x="2746162" y="2079472"/>
          <a:ext cx="2214164" cy="2774901"/>
        </a:xfrm>
        <a:prstGeom prst="ellipse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Основа формирования проекта бюджета Курно-Липовского сельского поселения на 2022 год и на плановый период 2023 и 2024 годов</a:t>
          </a:r>
          <a:endParaRPr lang="ru-RU" sz="16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070419" y="2485847"/>
        <a:ext cx="1565650" cy="1962151"/>
      </dsp:txXfrm>
    </dsp:sp>
    <dsp:sp modelId="{D16AF05E-A9D0-4B22-BD94-A572C9FED59E}">
      <dsp:nvSpPr>
        <dsp:cNvPr id="0" name=""/>
        <dsp:cNvSpPr/>
      </dsp:nvSpPr>
      <dsp:spPr>
        <a:xfrm>
          <a:off x="2486989" y="-69224"/>
          <a:ext cx="2631756" cy="2064471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Основные направления бюджетной и налоговой политики Курно-Липовского сельского поселения на 2022-2024 годы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Постановление от 11.11.2021 №118 </a:t>
          </a:r>
          <a:endParaRPr lang="ru-RU" sz="12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872401" y="233111"/>
        <a:ext cx="1860932" cy="1459801"/>
      </dsp:txXfrm>
    </dsp:sp>
    <dsp:sp modelId="{57BF963C-E058-4AEB-BD4E-10EE11DEA837}">
      <dsp:nvSpPr>
        <dsp:cNvPr id="0" name=""/>
        <dsp:cNvSpPr/>
      </dsp:nvSpPr>
      <dsp:spPr>
        <a:xfrm>
          <a:off x="4799422" y="3635017"/>
          <a:ext cx="3359704" cy="1549915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Муниципальные программы Курно-Липовского сельского поселения</a:t>
          </a:r>
          <a:endParaRPr lang="ru-RU" sz="12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291439" y="3861997"/>
        <a:ext cx="2375670" cy="1095955"/>
      </dsp:txXfrm>
    </dsp:sp>
    <dsp:sp modelId="{9F3764D6-34C0-47AA-98E9-DDEFED2894A0}">
      <dsp:nvSpPr>
        <dsp:cNvPr id="0" name=""/>
        <dsp:cNvSpPr/>
      </dsp:nvSpPr>
      <dsp:spPr>
        <a:xfrm>
          <a:off x="298357" y="3593819"/>
          <a:ext cx="2483770" cy="1549915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Прогноз социально-экономического развития Курно-Липовского сельского поселения на 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2022-2024 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годы</a:t>
          </a:r>
          <a:endParaRPr lang="ru-RU" sz="12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62097" y="3820799"/>
        <a:ext cx="1756290" cy="10959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8DF38-9E36-4C3B-9517-345BD22E9B34}" type="datetimeFigureOut">
              <a:rPr lang="ru-RU" smtClean="0"/>
              <a:pPr/>
              <a:t>22.07.2022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5C209-719A-400B-8F0B-222562DAE0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60803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E1FF2-68E0-4C80-BC11-2C00D1E75828}" type="datetimeFigureOut">
              <a:rPr lang="ru-RU" smtClean="0"/>
              <a:pPr/>
              <a:t>22.07.2022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97110-6AA5-4FFA-8EE8-74D3B1B4A8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751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22.07.2022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22.07.2022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22.07.2022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22.07.2022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22.07.2022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22.07.2022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22.07.2022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22.07.2022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6265" y="2173183"/>
            <a:ext cx="8419605" cy="3218213"/>
          </a:xfr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dirty="0" smtClean="0"/>
              <a:t>ПРОЕКТ </a:t>
            </a:r>
            <a:r>
              <a:rPr lang="ru-RU" dirty="0" err="1" smtClean="0"/>
              <a:t>бюджетА</a:t>
            </a:r>
            <a:r>
              <a:rPr lang="ru-RU" dirty="0" smtClean="0"/>
              <a:t> Курно-Липовского сельского поселения на 2022 год и на плановый период 2023 и </a:t>
            </a:r>
            <a:r>
              <a:rPr lang="ru-RU" dirty="0" smtClean="0"/>
              <a:t>2024 </a:t>
            </a:r>
            <a:r>
              <a:rPr lang="ru-RU" dirty="0" smtClean="0"/>
              <a:t>годов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500" b="1" dirty="0" smtClean="0">
                <a:latin typeface="Times New Roman" pitchFamily="18" charset="0"/>
              </a:rPr>
              <a:t>Расходы бюджета </a:t>
            </a:r>
            <a:endParaRPr lang="en-US" sz="3500" b="1" dirty="0" smtClean="0">
              <a:latin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sz="3500" b="1" dirty="0" smtClean="0">
                <a:latin typeface="Times New Roman" pitchFamily="18" charset="0"/>
              </a:rPr>
              <a:t>Курно-Липовского сельского поселения</a:t>
            </a:r>
          </a:p>
          <a:p>
            <a:pPr lvl="0" algn="ctr">
              <a:spcBef>
                <a:spcPct val="0"/>
              </a:spcBef>
              <a:defRPr/>
            </a:pPr>
            <a:endParaRPr lang="ru-RU" sz="3500" b="1" dirty="0" smtClean="0">
              <a:latin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0759210"/>
              </p:ext>
            </p:extLst>
          </p:nvPr>
        </p:nvGraphicFramePr>
        <p:xfrm>
          <a:off x="536699" y="1966212"/>
          <a:ext cx="8113713" cy="4424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5952290"/>
              </p:ext>
            </p:extLst>
          </p:nvPr>
        </p:nvGraphicFramePr>
        <p:xfrm>
          <a:off x="1559625" y="482600"/>
          <a:ext cx="60960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Перечень муниципальных программ</a:t>
                      </a:r>
                    </a:p>
                    <a:p>
                      <a:pPr algn="ctr"/>
                      <a:r>
                        <a:rPr lang="ru-RU" dirty="0" smtClean="0"/>
                        <a:t>на 2022-2024</a:t>
                      </a:r>
                      <a:r>
                        <a:rPr lang="ru-RU" baseline="0" dirty="0" smtClean="0"/>
                        <a:t> год</a:t>
                      </a:r>
                      <a:endParaRPr lang="ru-RU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19" name="Скругленный прямоугольник 18"/>
          <p:cNvSpPr/>
          <p:nvPr/>
        </p:nvSpPr>
        <p:spPr>
          <a:xfrm>
            <a:off x="6221737" y="1246093"/>
            <a:ext cx="2126617" cy="199137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Развитие культуры</a:t>
            </a:r>
            <a:endParaRPr lang="ru-RU" sz="12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37507" y="1246093"/>
            <a:ext cx="5421888" cy="141472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 smtClean="0"/>
          </a:p>
          <a:p>
            <a:pPr algn="ctr"/>
            <a:r>
              <a:rPr lang="ru-RU" sz="1200" dirty="0" smtClean="0"/>
              <a:t>Обеспечение качественными жилищно-коммунальными услугами населения Курно-Липовского сельского поселения</a:t>
            </a:r>
          </a:p>
          <a:p>
            <a:pPr algn="ctr"/>
            <a:endParaRPr lang="ru-RU" sz="1200" dirty="0" smtClean="0"/>
          </a:p>
          <a:p>
            <a:pPr algn="ctr"/>
            <a:endParaRPr lang="ru-RU" sz="1200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13235" y="2884306"/>
            <a:ext cx="4098808" cy="56734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Информационное общество</a:t>
            </a:r>
            <a:endParaRPr lang="ru-RU" sz="1200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5033319" y="3567572"/>
            <a:ext cx="3525794" cy="97147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Муниципальная политика</a:t>
            </a:r>
            <a:endParaRPr lang="ru-RU" sz="12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13235" y="4459094"/>
            <a:ext cx="4098808" cy="124760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Обеспечение общественного порядка и противодействие преступности </a:t>
            </a:r>
            <a:endParaRPr lang="ru-RU" sz="12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033319" y="4780564"/>
            <a:ext cx="3525794" cy="90179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Обеспечение пожарной безопасности</a:t>
            </a:r>
            <a:endParaRPr lang="ru-RU" sz="12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13235" y="3605494"/>
            <a:ext cx="4098808" cy="56734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Развитие физической культуры и спорта</a:t>
            </a:r>
            <a:endParaRPr lang="ru-RU" sz="1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atin typeface="Times New Roman" pitchFamily="18" charset="0"/>
              </a:rPr>
              <a:t>Объем муниципальных программ в 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atin typeface="Times New Roman" pitchFamily="18" charset="0"/>
              </a:rPr>
              <a:t>общем объеме расходов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042085"/>
              </p:ext>
            </p:extLst>
          </p:nvPr>
        </p:nvGraphicFramePr>
        <p:xfrm>
          <a:off x="584200" y="2001838"/>
          <a:ext cx="8113713" cy="4424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15096" y="457199"/>
            <a:ext cx="2030681" cy="896587"/>
          </a:xfrm>
        </p:spPr>
        <p:txBody>
          <a:bodyPr>
            <a:normAutofit/>
          </a:bodyPr>
          <a:lstStyle/>
          <a:p>
            <a:endParaRPr lang="ru-RU" sz="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2779121"/>
              </p:ext>
            </p:extLst>
          </p:nvPr>
        </p:nvGraphicFramePr>
        <p:xfrm>
          <a:off x="427038" y="285750"/>
          <a:ext cx="8259762" cy="58404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бюджетА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2022 год и на плановый период 2023 и 2024 годов направлен  </a:t>
            </a:r>
            <a:b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решение следующих ключевых задач:</a:t>
            </a:r>
            <a:endParaRPr lang="ru-RU" sz="20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61257" y="1600200"/>
          <a:ext cx="8425543" cy="45868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5543"/>
              </a:tblGrid>
              <a:tr h="114671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14671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14671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14671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1163784" y="4120738"/>
            <a:ext cx="6590804" cy="9144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Повышение роли бюджетной политики для поддержки экономического роста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360717" y="1889959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021277" y="1769423"/>
            <a:ext cx="7184571" cy="9144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914401" y="2873829"/>
            <a:ext cx="7137070" cy="938151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Повышение эффективности бюджетной политики, в том числе за счет роста эффективности бюджетных расходов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1223159" y="5213269"/>
            <a:ext cx="6531428" cy="9144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Повышение прозрачности и открытости бюджетного процесса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Доходы бюджета Курно-Липовского сельского поселения на 2022 год предусмотрены в сумме 13027,1 тыс. рублей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44384" y="1650671"/>
            <a:ext cx="2802577" cy="128253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прибыль, доходы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590,7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30706" y="1816925"/>
            <a:ext cx="1962571" cy="109055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совокупный доход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2379,5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36524" y="1828801"/>
            <a:ext cx="2052454" cy="116378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Государственная пошлина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10,0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8238" y="3439684"/>
            <a:ext cx="2788723" cy="10450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Налоги на имущество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3609,0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149437" y="3439684"/>
            <a:ext cx="2465294" cy="120483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Финансовая помощь из областного бюджета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2564,7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359231" y="3439684"/>
            <a:ext cx="2577936" cy="12903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Доходы от использования имущества</a:t>
            </a:r>
          </a:p>
          <a:p>
            <a:pPr algn="ctr"/>
            <a:r>
              <a:rPr lang="ru-RU" dirty="0" smtClean="0"/>
              <a:t>890,9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942616" y="5194893"/>
            <a:ext cx="2052454" cy="116378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>
                <a:solidFill>
                  <a:schemeClr val="tx1"/>
                </a:solidFill>
              </a:rPr>
              <a:t>Штрафы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0</a:t>
            </a:r>
            <a:endParaRPr lang="ru-RU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10638" y="368135"/>
            <a:ext cx="7718961" cy="671678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Поступление собственных доходов в бюджет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Курно-Липовского сельского поселения в 2022 году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900314329"/>
              </p:ext>
            </p:extLst>
          </p:nvPr>
        </p:nvGraphicFramePr>
        <p:xfrm>
          <a:off x="299908" y="1039813"/>
          <a:ext cx="8448675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188534327"/>
              </p:ext>
            </p:extLst>
          </p:nvPr>
        </p:nvGraphicFramePr>
        <p:xfrm>
          <a:off x="890649" y="938151"/>
          <a:ext cx="7540831" cy="5771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1272988"/>
          </a:xfrm>
        </p:spPr>
        <p:txBody>
          <a:bodyPr>
            <a:normAutofit fontScale="90000"/>
          </a:bodyPr>
          <a:lstStyle/>
          <a:p>
            <a:pPr lvl="0" algn="ctr">
              <a:defRPr/>
            </a:pPr>
            <a:r>
              <a:rPr lang="ru-RU" b="1" dirty="0" smtClean="0">
                <a:latin typeface="Times New Roman" pitchFamily="18" charset="0"/>
              </a:rPr>
              <a:t>Поступления в бюджет </a:t>
            </a:r>
            <a:r>
              <a:rPr lang="en-US" b="1" dirty="0" smtClean="0">
                <a:latin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</a:rPr>
              <a:t>Курно-Липовского сельского </a:t>
            </a:r>
            <a:br>
              <a:rPr lang="ru-RU" b="1" dirty="0" smtClean="0">
                <a:latin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</a:rPr>
              <a:t>поселения</a:t>
            </a:r>
            <a:br>
              <a:rPr lang="ru-RU" b="1" dirty="0" smtClean="0">
                <a:latin typeface="Times New Roman" pitchFamily="18" charset="0"/>
              </a:rPr>
            </a:br>
            <a:endParaRPr lang="ru-RU" b="1" cap="none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1092189"/>
              </p:ext>
            </p:extLst>
          </p:nvPr>
        </p:nvGraphicFramePr>
        <p:xfrm>
          <a:off x="584200" y="2001838"/>
          <a:ext cx="8113713" cy="4424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/>
              <a:t>«бюджет развития» Курно-Липовского сельского поселения на 2022 год </a:t>
            </a:r>
            <a:br>
              <a:rPr lang="ru-RU" sz="2000" dirty="0" smtClean="0"/>
            </a:br>
            <a:r>
              <a:rPr lang="ru-RU" sz="2000" dirty="0" smtClean="0"/>
              <a:t>15246,5 тыс. рублей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29392" y="1733798"/>
            <a:ext cx="3538954" cy="76891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Общегосударственные вопросы</a:t>
            </a:r>
            <a:endParaRPr lang="ru-RU" sz="1400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7062,3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29392" y="2941107"/>
            <a:ext cx="3572599" cy="8934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Жилищно-коммунальное хозяйство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2269,8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648200" y="1733797"/>
            <a:ext cx="3350741" cy="76891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Национальная оборона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241,7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648199" y="4286080"/>
            <a:ext cx="3350741" cy="63431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Культура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2593,8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29392" y="5050262"/>
            <a:ext cx="3572599" cy="55193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Межбюджетные трансферты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1,4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48200" y="5050262"/>
            <a:ext cx="3416643" cy="58488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Образование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30,0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12569" y="5832388"/>
            <a:ext cx="3572599" cy="52332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Национальная экономика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2740,6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648200" y="5741773"/>
            <a:ext cx="3350741" cy="61394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Социальная политика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76,9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681150" y="2941107"/>
            <a:ext cx="3350741" cy="108719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Национальная безопасность и правоохранительная деятельность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200,0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29392" y="4281528"/>
            <a:ext cx="3572599" cy="55193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Физическая культура и спорт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30,0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4072" y="274638"/>
            <a:ext cx="7942728" cy="667471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2000" dirty="0" smtClean="0"/>
              <a:t>Доля расходов бюджета Курно-Липовского с/п на 2022 год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7637659"/>
              </p:ext>
            </p:extLst>
          </p:nvPr>
        </p:nvGraphicFramePr>
        <p:xfrm>
          <a:off x="0" y="1066800"/>
          <a:ext cx="8742217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1318</TotalTime>
  <Words>270</Words>
  <Application>Microsoft Office PowerPoint</Application>
  <PresentationFormat>Экран (4:3)</PresentationFormat>
  <Paragraphs>71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Calibri</vt:lpstr>
      <vt:lpstr>Franklin Gothic Book</vt:lpstr>
      <vt:lpstr>Franklin Gothic Medium</vt:lpstr>
      <vt:lpstr>Times New Roman</vt:lpstr>
      <vt:lpstr>Wingdings 2</vt:lpstr>
      <vt:lpstr>Трек</vt:lpstr>
      <vt:lpstr>ПРОЕКТ бюджетА Курно-Липовского сельского поселения на 2022 год и на плановый период 2023 и 2024 годов</vt:lpstr>
      <vt:lpstr>Презентация PowerPoint</vt:lpstr>
      <vt:lpstr>ПРОЕКТ бюджетА на 2022 год и на плановый период 2023 и 2024 годов направлен   на решение следующих ключевых задач:</vt:lpstr>
      <vt:lpstr>Доходы бюджета Курно-Липовского сельского поселения на 2022 год предусмотрены в сумме 13027,1 тыс. рублей</vt:lpstr>
      <vt:lpstr>Поступление собственных доходов в бюджет  Курно-Липовского сельского поселения в 2022 году</vt:lpstr>
      <vt:lpstr>Презентация PowerPoint</vt:lpstr>
      <vt:lpstr>Поступления в бюджет  Курно-Липовского сельского  поселения </vt:lpstr>
      <vt:lpstr>«бюджет развития» Курно-Липовского сельского поселения на 2022 год  15246,5 тыс. рублей</vt:lpstr>
      <vt:lpstr>Доля расходов бюджета Курно-Липовского с/п на 2022 год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Тарасовского района за 2013 год</dc:title>
  <dc:creator>Ольга В. Димитрова</dc:creator>
  <cp:lastModifiedBy>user</cp:lastModifiedBy>
  <cp:revision>169</cp:revision>
  <dcterms:created xsi:type="dcterms:W3CDTF">2014-05-06T10:06:48Z</dcterms:created>
  <dcterms:modified xsi:type="dcterms:W3CDTF">2022-07-22T11:10:57Z</dcterms:modified>
</cp:coreProperties>
</file>