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5488944397856991"/>
                  <c:y val="2.0932192379256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88,7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499064073180605E-2"/>
                  <c:y val="3.0411337068968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1032178134606455E-2"/>
                  <c:y val="6.7572802572748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6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Штрафы, санкции, возмещение
 ущерба</c:v>
                </c:pt>
                <c:pt idx="5">
                  <c:v>Налоги на имущество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478.3</c:v>
                </c:pt>
                <c:pt idx="1">
                  <c:v>154.4</c:v>
                </c:pt>
                <c:pt idx="2">
                  <c:v>29.1</c:v>
                </c:pt>
                <c:pt idx="3">
                  <c:v>812.3</c:v>
                </c:pt>
                <c:pt idx="4">
                  <c:v>22</c:v>
                </c:pt>
                <c:pt idx="5">
                  <c:v>3891.1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6"/>
        <c:delete val="1"/>
      </c:legendEntry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4965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 оборона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Межбюджетные трансферты</c:v>
                </c:pt>
                <c:pt idx="6">
                  <c:v>Национальная безопасность и правоохранительная деятельность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64</c:v>
                </c:pt>
                <c:pt idx="1">
                  <c:v>2</c:v>
                </c:pt>
                <c:pt idx="2">
                  <c:v>13</c:v>
                </c:pt>
                <c:pt idx="3">
                  <c:v>0</c:v>
                </c:pt>
                <c:pt idx="4">
                  <c:v>17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7403616"/>
        <c:axId val="306186336"/>
        <c:axId val="0"/>
      </c:bar3DChart>
      <c:catAx>
        <c:axId val="147403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06186336"/>
        <c:crosses val="autoZero"/>
        <c:auto val="1"/>
        <c:lblAlgn val="ctr"/>
        <c:lblOffset val="100"/>
        <c:noMultiLvlLbl val="0"/>
      </c:catAx>
      <c:valAx>
        <c:axId val="306186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7403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6470382918399997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районного и бластного бюджета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2014г</c:v>
                </c:pt>
                <c:pt idx="1">
                  <c:v>2015г</c:v>
                </c:pt>
                <c:pt idx="2">
                  <c:v>2016г</c:v>
                </c:pt>
                <c:pt idx="3">
                  <c:v>2017г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-796.1</c:v>
                </c:pt>
                <c:pt idx="1">
                  <c:v>2635</c:v>
                </c:pt>
                <c:pt idx="2">
                  <c:v>2239.6999999999998</c:v>
                </c:pt>
                <c:pt idx="3">
                  <c:v>1385.9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2014г</c:v>
                </c:pt>
                <c:pt idx="1">
                  <c:v>2015г</c:v>
                </c:pt>
                <c:pt idx="2">
                  <c:v>2016г</c:v>
                </c:pt>
                <c:pt idx="3">
                  <c:v>2017г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5987.8</c:v>
                </c:pt>
                <c:pt idx="1">
                  <c:v>4214.8</c:v>
                </c:pt>
                <c:pt idx="2">
                  <c:v>6155.7</c:v>
                </c:pt>
                <c:pt idx="3">
                  <c:v>5387.2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6187120"/>
        <c:axId val="306187512"/>
        <c:axId val="0"/>
      </c:bar3DChart>
      <c:catAx>
        <c:axId val="30618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06187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6187512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0618712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77037146864820094"/>
          <c:y val="0.16738197424892703"/>
          <c:w val="0.2296285313517990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2012г.</c:v>
                </c:pt>
                <c:pt idx="1">
                  <c:v>2013г.</c:v>
                </c:pt>
                <c:pt idx="2">
                  <c:v>2014г</c:v>
                </c:pt>
                <c:pt idx="3">
                  <c:v>2015г</c:v>
                </c:pt>
                <c:pt idx="4">
                  <c:v>2016г</c:v>
                </c:pt>
                <c:pt idx="5">
                  <c:v>2017г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27192.3</c:v>
                </c:pt>
                <c:pt idx="1">
                  <c:v>5827.8</c:v>
                </c:pt>
                <c:pt idx="2">
                  <c:v>6226.7</c:v>
                </c:pt>
                <c:pt idx="3">
                  <c:v>6704.6</c:v>
                </c:pt>
                <c:pt idx="4">
                  <c:v>8618.1</c:v>
                </c:pt>
                <c:pt idx="5">
                  <c:v>7187.9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6188296"/>
        <c:axId val="306188688"/>
        <c:axId val="0"/>
      </c:bar3DChart>
      <c:catAx>
        <c:axId val="306188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06188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6188688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0618829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00FF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Sheet1!$C$1:$G$1</c:f>
              <c:strCache>
                <c:ptCount val="5"/>
                <c:pt idx="0">
                  <c:v>2013г.</c:v>
                </c:pt>
                <c:pt idx="1">
                  <c:v>2014г</c:v>
                </c:pt>
                <c:pt idx="2">
                  <c:v>2015г</c:v>
                </c:pt>
                <c:pt idx="3">
                  <c:v>2016г</c:v>
                </c:pt>
                <c:pt idx="4">
                  <c:v>2017г</c:v>
                </c:pt>
              </c:strCache>
            </c:strRef>
          </c:cat>
          <c:val>
            <c:numRef>
              <c:f>Sheet1!$C$2:$G$2</c:f>
              <c:numCache>
                <c:formatCode>General</c:formatCode>
                <c:ptCount val="5"/>
                <c:pt idx="0">
                  <c:v>5827.8</c:v>
                </c:pt>
                <c:pt idx="1">
                  <c:v>6226.7</c:v>
                </c:pt>
                <c:pt idx="2">
                  <c:v>6704.6</c:v>
                </c:pt>
                <c:pt idx="3">
                  <c:v>8618.1</c:v>
                </c:pt>
                <c:pt idx="4">
                  <c:v>7187.9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spPr>
            <a:solidFill>
              <a:srgbClr val="FF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Sheet1!$C$1:$G$1</c:f>
              <c:strCache>
                <c:ptCount val="5"/>
                <c:pt idx="0">
                  <c:v>2013г.</c:v>
                </c:pt>
                <c:pt idx="1">
                  <c:v>2014г</c:v>
                </c:pt>
                <c:pt idx="2">
                  <c:v>2015г</c:v>
                </c:pt>
                <c:pt idx="3">
                  <c:v>2016г</c:v>
                </c:pt>
                <c:pt idx="4">
                  <c:v>2017г</c:v>
                </c:pt>
              </c:strCache>
            </c:strRef>
          </c:cat>
          <c:val>
            <c:numRef>
              <c:f>Sheet1!$C$3:$G$3</c:f>
              <c:numCache>
                <c:formatCode>General</c:formatCode>
                <c:ptCount val="5"/>
                <c:pt idx="0">
                  <c:v>1483.3</c:v>
                </c:pt>
                <c:pt idx="1">
                  <c:v>1445.1</c:v>
                </c:pt>
                <c:pt idx="2">
                  <c:v>1509.4</c:v>
                </c:pt>
                <c:pt idx="3">
                  <c:v>1849.7</c:v>
                </c:pt>
                <c:pt idx="4">
                  <c:v>1221.9000000000001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6189472"/>
        <c:axId val="306189864"/>
        <c:axId val="0"/>
      </c:bar3DChart>
      <c:catAx>
        <c:axId val="30618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06189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6189864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0618947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Sheet1!$C$1:$G$1</c:f>
              <c:strCache>
                <c:ptCount val="5"/>
                <c:pt idx="0">
                  <c:v>2013г.</c:v>
                </c:pt>
                <c:pt idx="1">
                  <c:v>2014г</c:v>
                </c:pt>
                <c:pt idx="2">
                  <c:v>2015г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Sheet1!$C$2:$G$2</c:f>
              <c:numCache>
                <c:formatCode>General</c:formatCode>
                <c:ptCount val="5"/>
                <c:pt idx="0">
                  <c:v>5827.8</c:v>
                </c:pt>
                <c:pt idx="1">
                  <c:v>6226.7</c:v>
                </c:pt>
                <c:pt idx="2">
                  <c:v>6704.6</c:v>
                </c:pt>
                <c:pt idx="3">
                  <c:v>8618.1</c:v>
                </c:pt>
                <c:pt idx="4">
                  <c:v>7187.9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Sheet1!$C$1:$G$1</c:f>
              <c:strCache>
                <c:ptCount val="5"/>
                <c:pt idx="0">
                  <c:v>2013г.</c:v>
                </c:pt>
                <c:pt idx="1">
                  <c:v>2014г</c:v>
                </c:pt>
                <c:pt idx="2">
                  <c:v>2015г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Sheet1!$C$3:$G$3</c:f>
              <c:numCache>
                <c:formatCode>General</c:formatCode>
                <c:ptCount val="5"/>
                <c:pt idx="0">
                  <c:v>2386.4</c:v>
                </c:pt>
                <c:pt idx="1">
                  <c:v>2623.5</c:v>
                </c:pt>
                <c:pt idx="2">
                  <c:v>2132.8000000000002</c:v>
                </c:pt>
                <c:pt idx="3">
                  <c:v>4153</c:v>
                </c:pt>
                <c:pt idx="4">
                  <c:v>1412.9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9164664"/>
        <c:axId val="148123568"/>
        <c:axId val="0"/>
      </c:bar3DChart>
      <c:catAx>
        <c:axId val="149164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8123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8123568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916466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136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40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69222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Проект </a:t>
            </a:r>
            <a:r>
              <a:rPr lang="ru-RU" dirty="0" smtClean="0"/>
              <a:t>отчета </a:t>
            </a:r>
            <a:r>
              <a:rPr lang="ru-RU" dirty="0" smtClean="0"/>
              <a:t>об исполнении бюджета Курно-Липовского сельского поселения за 2017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617683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Основные параметры исполнения бюджета Курно-Липовского сельского поселения за 2017 год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756426"/>
              </p:ext>
            </p:extLst>
          </p:nvPr>
        </p:nvGraphicFramePr>
        <p:xfrm>
          <a:off x="443541" y="1270660"/>
          <a:ext cx="8261073" cy="42614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/>
                <a:gridCol w="2753691"/>
                <a:gridCol w="2753691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Плановые показатели</a:t>
                      </a:r>
                      <a:endParaRPr lang="en-US" sz="1800" baseline="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Фактическое исполнение</a:t>
                      </a:r>
                      <a:endParaRPr lang="ru-RU" sz="1800" dirty="0"/>
                    </a:p>
                  </a:txBody>
                  <a:tcPr marL="0" marR="0" marT="0" marB="0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6819,7</a:t>
                      </a:r>
                      <a:endParaRPr lang="ru-RU" sz="1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6773,1</a:t>
                      </a:r>
                      <a:endParaRPr lang="ru-RU" sz="1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5433,8</a:t>
                      </a:r>
                      <a:endParaRPr lang="ru-RU" sz="1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5387,2</a:t>
                      </a:r>
                      <a:endParaRPr lang="ru-RU" sz="1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811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1385,9</a:t>
                      </a:r>
                      <a:endParaRPr lang="ru-RU" sz="1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1385,9</a:t>
                      </a:r>
                      <a:endParaRPr lang="ru-RU" sz="1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7434,1</a:t>
                      </a:r>
                      <a:endParaRPr lang="ru-RU" sz="1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7187,9</a:t>
                      </a:r>
                      <a:endParaRPr lang="ru-RU" sz="1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</a:t>
                      </a:r>
                      <a:r>
                        <a:rPr lang="ru-RU" sz="1800" dirty="0" err="1" smtClean="0"/>
                        <a:t>профицит</a:t>
                      </a:r>
                      <a:r>
                        <a:rPr lang="ru-RU" sz="1800" dirty="0" smtClean="0"/>
                        <a:t>(+)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-614,4</a:t>
                      </a:r>
                      <a:endParaRPr lang="ru-RU" sz="1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-414,8</a:t>
                      </a:r>
                      <a:endParaRPr lang="ru-RU" sz="1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6059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Курно-Липовского сельского поселения за 2017 год исполнены в сумме 6773,1 тыс. рублей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478,3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3313" y="1765465"/>
            <a:ext cx="1676402" cy="11776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154,4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89616" y="1781299"/>
            <a:ext cx="1577440" cy="11637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29,1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57061" y="1793175"/>
            <a:ext cx="1745671" cy="13300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812,3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6172" y="3163291"/>
            <a:ext cx="3743173" cy="973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3891,1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15797" y="4484434"/>
            <a:ext cx="2398815" cy="10431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Штрафы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22,0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15205" y="3192979"/>
            <a:ext cx="4025734" cy="914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1385,9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Курно-Липовского сельского поселения в 2017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316732"/>
              </p:ext>
            </p:extLst>
          </p:nvPr>
        </p:nvGraphicFramePr>
        <p:xfrm>
          <a:off x="457199" y="1600200"/>
          <a:ext cx="8417859" cy="5033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Расходы бюджета Курно-Липовского сельского поселения за 2017 год исполнены в сумме</a:t>
            </a:r>
            <a:br>
              <a:rPr lang="ru-RU" sz="2000" dirty="0" smtClean="0"/>
            </a:br>
            <a:r>
              <a:rPr lang="ru-RU" sz="2000" dirty="0" smtClean="0"/>
              <a:t>7187,9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4599,7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95402" y="1747650"/>
            <a:ext cx="3111335" cy="13577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173,3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741713"/>
            <a:ext cx="1911926" cy="136962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923,5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92" y="4125205"/>
            <a:ext cx="2444336" cy="12112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19,7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67600" y="3892006"/>
            <a:ext cx="1219200" cy="12350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1221,9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45920" y="3715492"/>
            <a:ext cx="3908962" cy="99314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Обслуживание муниципального долга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0,2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95402" y="5127040"/>
            <a:ext cx="3908962" cy="7501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249,6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Курно-Липовского сельского поселения за 2017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069676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722438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Поступления в бюджет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Курно-Липовского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236640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722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Курно-Липовского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endParaRPr lang="ru-RU" sz="3500" b="1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40375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846342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179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Проект отчета об исполнении бюджета Курно-Липовского сельского поселения за 2017 год</vt:lpstr>
      <vt:lpstr>Основные параметры исполнения бюджета Курно-Липовского сельского поселения за 2017 год                                                                                                                         тыс руб</vt:lpstr>
      <vt:lpstr>Доходы бюджета Курно-Липовского сельского поселения за 2017 год исполнены в сумме 6773,1 тыс. рублей</vt:lpstr>
      <vt:lpstr>Поступление собственных доходов в бюджет  Курно-Липовского сельского поселения в 2017 году</vt:lpstr>
      <vt:lpstr>Расходы бюджета Курно-Липовского сельского поселения за 2017 год исполнены в сумме 7187,9 тыс. рублей</vt:lpstr>
      <vt:lpstr>Доля расходов бюджета Курно-Липовского сельского поселения за 2017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101</cp:revision>
  <cp:lastPrinted>2014-05-12T06:06:09Z</cp:lastPrinted>
  <dcterms:created xsi:type="dcterms:W3CDTF">2014-05-06T10:06:48Z</dcterms:created>
  <dcterms:modified xsi:type="dcterms:W3CDTF">2018-03-21T18:27:57Z</dcterms:modified>
</cp:coreProperties>
</file>