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61" r:id="rId5"/>
    <p:sldId id="260" r:id="rId6"/>
    <p:sldId id="262" r:id="rId7"/>
    <p:sldId id="264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24" autoAdjust="0"/>
  </p:normalViewPr>
  <p:slideViewPr>
    <p:cSldViewPr snapToGrid="0">
      <p:cViewPr varScale="1">
        <p:scale>
          <a:sx n="116" d="100"/>
          <a:sy n="116" d="100"/>
        </p:scale>
        <p:origin x="147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829174021565383E-2"/>
          <c:y val="0.11697918144213336"/>
          <c:w val="0.32435159581551615"/>
          <c:h val="0.542415273749910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*</c:v>
                </c:pt>
              </c:strCache>
            </c:strRef>
          </c:tx>
          <c:explosion val="25"/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gradFill>
                <a:gsLst>
                  <a:gs pos="100000">
                    <a:schemeClr val="accent5">
                      <a:lumMod val="60000"/>
                      <a:lumOff val="40000"/>
                    </a:schemeClr>
                  </a:gs>
                  <a:gs pos="0">
                    <a:schemeClr val="accent5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gradFill>
                <a:gsLst>
                  <a:gs pos="100000">
                    <a:schemeClr val="accent6">
                      <a:lumMod val="60000"/>
                      <a:lumOff val="40000"/>
                    </a:schemeClr>
                  </a:gs>
                  <a:gs pos="0">
                    <a:schemeClr val="accent6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gradFill>
                <a:gsLst>
                  <a:gs pos="100000">
                    <a:schemeClr val="accent1">
                      <a:lumMod val="60000"/>
                      <a:lumMod val="60000"/>
                      <a:lumOff val="40000"/>
                    </a:schemeClr>
                  </a:gs>
                  <a:gs pos="0">
                    <a:schemeClr val="accent1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gradFill>
                <a:gsLst>
                  <a:gs pos="100000">
                    <a:schemeClr val="accent2">
                      <a:lumMod val="60000"/>
                      <a:lumMod val="60000"/>
                      <a:lumOff val="40000"/>
                    </a:schemeClr>
                  </a:gs>
                  <a:gs pos="0">
                    <a:schemeClr val="accent2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15488944397856991"/>
                  <c:y val="2.0932192379256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88,7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1499064073180605E-2"/>
                  <c:y val="3.04113370689686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3.1032178134606455E-2"/>
                  <c:y val="6.75728025727489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Лист1!$A$2:$A$8</c:f>
              <c:strCache>
                <c:ptCount val="6"/>
                <c:pt idx="0">
                  <c:v>Налог на доходы с физических лиц</c:v>
                </c:pt>
                <c:pt idx="1">
                  <c:v>Налоги на совокупный доход</c:v>
                </c:pt>
                <c:pt idx="2">
                  <c:v>Государственная пошлина </c:v>
                </c:pt>
                <c:pt idx="3">
                  <c:v>Доходы от использования имущества</c:v>
                </c:pt>
                <c:pt idx="4">
                  <c:v>Штрафы, санкции, возмещение
 ущерба</c:v>
                </c:pt>
                <c:pt idx="5">
                  <c:v>Налоги на имущество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478.3</c:v>
                </c:pt>
                <c:pt idx="1">
                  <c:v>154.4</c:v>
                </c:pt>
                <c:pt idx="2">
                  <c:v>29.1</c:v>
                </c:pt>
                <c:pt idx="3">
                  <c:v>812.3</c:v>
                </c:pt>
                <c:pt idx="4">
                  <c:v>22</c:v>
                </c:pt>
                <c:pt idx="5">
                  <c:v>3891.1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6"/>
        <c:delete val="1"/>
      </c:legendEntry>
      <c:layout/>
      <c:overlay val="0"/>
      <c:spPr>
        <a:solidFill>
          <a:schemeClr val="lt1">
            <a:alpha val="5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  <c:spPr>
        <a:solidFill>
          <a:schemeClr val="tx2">
            <a:lumMod val="20000"/>
            <a:lumOff val="80000"/>
          </a:schemeClr>
        </a:solidFill>
      </c:spPr>
    </c:backWall>
    <c:plotArea>
      <c:layout>
        <c:manualLayout>
          <c:layoutTarget val="inner"/>
          <c:xMode val="edge"/>
          <c:yMode val="edge"/>
          <c:x val="0.12721031398852922"/>
          <c:y val="2.5591680709718571E-2"/>
          <c:w val="0.8558143773694965"/>
          <c:h val="0.5654204420142188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*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Общегосударственные расходы</c:v>
                </c:pt>
                <c:pt idx="1">
                  <c:v>Национальная  оборона</c:v>
                </c:pt>
                <c:pt idx="2">
                  <c:v>Национальная экономика</c:v>
                </c:pt>
                <c:pt idx="3">
                  <c:v>ЖКХ</c:v>
                </c:pt>
                <c:pt idx="4">
                  <c:v>Культура</c:v>
                </c:pt>
                <c:pt idx="5">
                  <c:v>Межбюджетные трансферты</c:v>
                </c:pt>
                <c:pt idx="6">
                  <c:v>Национальная безопасность и правоохранительная деятельность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64</c:v>
                </c:pt>
                <c:pt idx="1">
                  <c:v>2</c:v>
                </c:pt>
                <c:pt idx="2">
                  <c:v>13</c:v>
                </c:pt>
                <c:pt idx="3">
                  <c:v>0</c:v>
                </c:pt>
                <c:pt idx="4">
                  <c:v>17</c:v>
                </c:pt>
                <c:pt idx="5">
                  <c:v>4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47403616"/>
        <c:axId val="306186336"/>
        <c:axId val="0"/>
      </c:bar3DChart>
      <c:catAx>
        <c:axId val="1474036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306186336"/>
        <c:crosses val="autoZero"/>
        <c:auto val="1"/>
        <c:lblAlgn val="ctr"/>
        <c:lblOffset val="100"/>
        <c:noMultiLvlLbl val="0"/>
      </c:catAx>
      <c:valAx>
        <c:axId val="3061863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1474036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81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1943793911007025"/>
          <c:y val="4.7210300429184553E-2"/>
          <c:w val="0.64703829183999972"/>
          <c:h val="0.8261802575107296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финансовая помощь из районного и бластного бюджета всего, тыс. руб.</c:v>
                </c:pt>
              </c:strCache>
            </c:strRef>
          </c:tx>
          <c:spPr>
            <a:solidFill>
              <a:srgbClr val="0000FF"/>
            </a:solidFill>
            <a:ln w="1267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2014г</c:v>
                </c:pt>
                <c:pt idx="1">
                  <c:v>2015г</c:v>
                </c:pt>
                <c:pt idx="2">
                  <c:v>2016г</c:v>
                </c:pt>
                <c:pt idx="3">
                  <c:v>2017г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-796.1</c:v>
                </c:pt>
                <c:pt idx="1">
                  <c:v>2635</c:v>
                </c:pt>
                <c:pt idx="2">
                  <c:v>2239.6999999999998</c:v>
                </c:pt>
                <c:pt idx="3">
                  <c:v>1385.9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собственные доходы,тыс. руб.</c:v>
                </c:pt>
              </c:strCache>
            </c:strRef>
          </c:tx>
          <c:spPr>
            <a:solidFill>
              <a:srgbClr val="FF0000"/>
            </a:solidFill>
            <a:ln w="1267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2014г</c:v>
                </c:pt>
                <c:pt idx="1">
                  <c:v>2015г</c:v>
                </c:pt>
                <c:pt idx="2">
                  <c:v>2016г</c:v>
                </c:pt>
                <c:pt idx="3">
                  <c:v>2017г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5987.8</c:v>
                </c:pt>
                <c:pt idx="1">
                  <c:v>4214.8</c:v>
                </c:pt>
                <c:pt idx="2">
                  <c:v>6155.7</c:v>
                </c:pt>
                <c:pt idx="3">
                  <c:v>5387.2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06187120"/>
        <c:axId val="306187512"/>
        <c:axId val="0"/>
      </c:bar3DChart>
      <c:catAx>
        <c:axId val="306187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3061875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06187512"/>
        <c:scaling>
          <c:orientation val="minMax"/>
        </c:scaling>
        <c:delete val="0"/>
        <c:axPos val="l"/>
        <c:majorGridlines>
          <c:spPr>
            <a:ln w="3169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306187120"/>
        <c:crosses val="autoZero"/>
        <c:crossBetween val="between"/>
      </c:valAx>
      <c:spPr>
        <a:noFill/>
        <a:ln w="25356">
          <a:noFill/>
        </a:ln>
      </c:spPr>
    </c:plotArea>
    <c:legend>
      <c:legendPos val="r"/>
      <c:layout>
        <c:manualLayout>
          <c:xMode val="edge"/>
          <c:yMode val="edge"/>
          <c:x val="0.77037146864820094"/>
          <c:y val="0.16738197424892703"/>
          <c:w val="0.22962853135179909"/>
          <c:h val="0.59227467811158796"/>
        </c:manualLayout>
      </c:layout>
      <c:overlay val="0"/>
      <c:spPr>
        <a:noFill/>
        <a:ln w="25356">
          <a:noFill/>
        </a:ln>
      </c:spPr>
      <c:txPr>
        <a:bodyPr/>
        <a:lstStyle/>
        <a:p>
          <a:pPr>
            <a:defRPr sz="1652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81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1943793911007025"/>
          <c:y val="3.8626609442060089E-2"/>
          <c:w val="0.5374707259953162"/>
          <c:h val="0.8347639484978540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расходы бюджета</c:v>
                </c:pt>
              </c:strCache>
            </c:strRef>
          </c:tx>
          <c:spPr>
            <a:solidFill>
              <a:srgbClr val="993366"/>
            </a:solidFill>
            <a:ln w="1267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2012г.</c:v>
                </c:pt>
                <c:pt idx="1">
                  <c:v>2013г.</c:v>
                </c:pt>
                <c:pt idx="2">
                  <c:v>2014г</c:v>
                </c:pt>
                <c:pt idx="3">
                  <c:v>2015г</c:v>
                </c:pt>
                <c:pt idx="4">
                  <c:v>2016г</c:v>
                </c:pt>
                <c:pt idx="5">
                  <c:v>2017г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27192.3</c:v>
                </c:pt>
                <c:pt idx="1">
                  <c:v>5827.8</c:v>
                </c:pt>
                <c:pt idx="2">
                  <c:v>6226.7</c:v>
                </c:pt>
                <c:pt idx="3">
                  <c:v>6704.6</c:v>
                </c:pt>
                <c:pt idx="4">
                  <c:v>8618.1</c:v>
                </c:pt>
                <c:pt idx="5">
                  <c:v>7187.9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06188296"/>
        <c:axId val="306188688"/>
        <c:axId val="0"/>
      </c:bar3DChart>
      <c:catAx>
        <c:axId val="306188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3061886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06188688"/>
        <c:scaling>
          <c:orientation val="minMax"/>
        </c:scaling>
        <c:delete val="0"/>
        <c:axPos val="l"/>
        <c:majorGridlines>
          <c:spPr>
            <a:ln w="3169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306188296"/>
        <c:crosses val="autoZero"/>
        <c:crossBetween val="between"/>
      </c:valAx>
      <c:spPr>
        <a:noFill/>
        <a:ln w="25356">
          <a:noFill/>
        </a:ln>
      </c:spPr>
    </c:plotArea>
    <c:legend>
      <c:legendPos val="r"/>
      <c:layout>
        <c:manualLayout>
          <c:xMode val="edge"/>
          <c:yMode val="edge"/>
          <c:x val="0.66393442622950816"/>
          <c:y val="0.16738197424892703"/>
          <c:w val="0.33606557377049179"/>
          <c:h val="0.59227467811158796"/>
        </c:manualLayout>
      </c:layout>
      <c:overlay val="0"/>
      <c:spPr>
        <a:noFill/>
        <a:ln w="25356">
          <a:noFill/>
        </a:ln>
      </c:spPr>
      <c:txPr>
        <a:bodyPr/>
        <a:lstStyle/>
        <a:p>
          <a:pPr>
            <a:defRPr sz="1652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81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1943793911007025"/>
          <c:y val="4.7210300429184553E-2"/>
          <c:w val="0.5374707259953162"/>
          <c:h val="0.8261802575107296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Общий объем расходов бюджета</c:v>
                </c:pt>
              </c:strCache>
            </c:strRef>
          </c:tx>
          <c:spPr>
            <a:solidFill>
              <a:srgbClr val="00FFFF"/>
            </a:solidFill>
            <a:ln w="1267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Sheet1!$C$1:$G$1</c:f>
              <c:strCache>
                <c:ptCount val="5"/>
                <c:pt idx="0">
                  <c:v>2013г.</c:v>
                </c:pt>
                <c:pt idx="1">
                  <c:v>2014г</c:v>
                </c:pt>
                <c:pt idx="2">
                  <c:v>2015г</c:v>
                </c:pt>
                <c:pt idx="3">
                  <c:v>2016г</c:v>
                </c:pt>
                <c:pt idx="4">
                  <c:v>2017г</c:v>
                </c:pt>
              </c:strCache>
            </c:strRef>
          </c:cat>
          <c:val>
            <c:numRef>
              <c:f>Sheet1!$C$2:$G$2</c:f>
              <c:numCache>
                <c:formatCode>General</c:formatCode>
                <c:ptCount val="5"/>
                <c:pt idx="0">
                  <c:v>5827.8</c:v>
                </c:pt>
                <c:pt idx="1">
                  <c:v>6226.7</c:v>
                </c:pt>
                <c:pt idx="2">
                  <c:v>6704.6</c:v>
                </c:pt>
                <c:pt idx="3">
                  <c:v>8618.1</c:v>
                </c:pt>
                <c:pt idx="4">
                  <c:v>7187.9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муниципальное задание</c:v>
                </c:pt>
              </c:strCache>
            </c:strRef>
          </c:tx>
          <c:spPr>
            <a:solidFill>
              <a:srgbClr val="FFFF00"/>
            </a:solidFill>
            <a:ln w="1267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Sheet1!$C$1:$G$1</c:f>
              <c:strCache>
                <c:ptCount val="5"/>
                <c:pt idx="0">
                  <c:v>2013г.</c:v>
                </c:pt>
                <c:pt idx="1">
                  <c:v>2014г</c:v>
                </c:pt>
                <c:pt idx="2">
                  <c:v>2015г</c:v>
                </c:pt>
                <c:pt idx="3">
                  <c:v>2016г</c:v>
                </c:pt>
                <c:pt idx="4">
                  <c:v>2017г</c:v>
                </c:pt>
              </c:strCache>
            </c:strRef>
          </c:cat>
          <c:val>
            <c:numRef>
              <c:f>Sheet1!$C$3:$G$3</c:f>
              <c:numCache>
                <c:formatCode>General</c:formatCode>
                <c:ptCount val="5"/>
                <c:pt idx="0">
                  <c:v>1483.3</c:v>
                </c:pt>
                <c:pt idx="1">
                  <c:v>1445.1</c:v>
                </c:pt>
                <c:pt idx="2">
                  <c:v>1509.4</c:v>
                </c:pt>
                <c:pt idx="3">
                  <c:v>1849.7</c:v>
                </c:pt>
                <c:pt idx="4">
                  <c:v>1221.9000000000001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06189472"/>
        <c:axId val="306189864"/>
        <c:axId val="0"/>
      </c:bar3DChart>
      <c:catAx>
        <c:axId val="306189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3061898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06189864"/>
        <c:scaling>
          <c:orientation val="minMax"/>
        </c:scaling>
        <c:delete val="0"/>
        <c:axPos val="l"/>
        <c:majorGridlines>
          <c:spPr>
            <a:ln w="3169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306189472"/>
        <c:crosses val="autoZero"/>
        <c:crossBetween val="between"/>
      </c:valAx>
      <c:spPr>
        <a:noFill/>
        <a:ln w="25356">
          <a:noFill/>
        </a:ln>
      </c:spPr>
    </c:plotArea>
    <c:legend>
      <c:legendPos val="r"/>
      <c:layout>
        <c:manualLayout>
          <c:xMode val="edge"/>
          <c:yMode val="edge"/>
          <c:x val="0.66393442622950816"/>
          <c:y val="0.16738197424892703"/>
          <c:w val="0.33606557377049179"/>
          <c:h val="0.59227467811158796"/>
        </c:manualLayout>
      </c:layout>
      <c:overlay val="0"/>
      <c:spPr>
        <a:noFill/>
        <a:ln w="25356">
          <a:noFill/>
        </a:ln>
      </c:spPr>
      <c:txPr>
        <a:bodyPr/>
        <a:lstStyle/>
        <a:p>
          <a:pPr>
            <a:defRPr sz="1652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81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1943793911007025"/>
          <c:y val="4.7210300429184553E-2"/>
          <c:w val="0.5374707259953162"/>
          <c:h val="0.8261802575107296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Общий объем расходов бюджета</c:v>
                </c:pt>
              </c:strCache>
            </c:strRef>
          </c:tx>
          <c:spPr>
            <a:solidFill>
              <a:srgbClr val="FF00FF"/>
            </a:solidFill>
            <a:ln w="1267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Sheet1!$C$1:$G$1</c:f>
              <c:strCache>
                <c:ptCount val="5"/>
                <c:pt idx="0">
                  <c:v>2013г.</c:v>
                </c:pt>
                <c:pt idx="1">
                  <c:v>2014г</c:v>
                </c:pt>
                <c:pt idx="2">
                  <c:v>2015г</c:v>
                </c:pt>
                <c:pt idx="3">
                  <c:v>2016</c:v>
                </c:pt>
                <c:pt idx="4">
                  <c:v>2017</c:v>
                </c:pt>
              </c:strCache>
            </c:strRef>
          </c:cat>
          <c:val>
            <c:numRef>
              <c:f>Sheet1!$C$2:$G$2</c:f>
              <c:numCache>
                <c:formatCode>General</c:formatCode>
                <c:ptCount val="5"/>
                <c:pt idx="0">
                  <c:v>5827.8</c:v>
                </c:pt>
                <c:pt idx="1">
                  <c:v>6226.7</c:v>
                </c:pt>
                <c:pt idx="2">
                  <c:v>6704.6</c:v>
                </c:pt>
                <c:pt idx="3">
                  <c:v>8618.1</c:v>
                </c:pt>
                <c:pt idx="4">
                  <c:v>7187.9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муниципальные программы</c:v>
                </c:pt>
              </c:strCache>
            </c:strRef>
          </c:tx>
          <c:spPr>
            <a:solidFill>
              <a:srgbClr val="00FF00"/>
            </a:solidFill>
            <a:ln w="1267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Sheet1!$C$1:$G$1</c:f>
              <c:strCache>
                <c:ptCount val="5"/>
                <c:pt idx="0">
                  <c:v>2013г.</c:v>
                </c:pt>
                <c:pt idx="1">
                  <c:v>2014г</c:v>
                </c:pt>
                <c:pt idx="2">
                  <c:v>2015г</c:v>
                </c:pt>
                <c:pt idx="3">
                  <c:v>2016</c:v>
                </c:pt>
                <c:pt idx="4">
                  <c:v>2017</c:v>
                </c:pt>
              </c:strCache>
            </c:strRef>
          </c:cat>
          <c:val>
            <c:numRef>
              <c:f>Sheet1!$C$3:$G$3</c:f>
              <c:numCache>
                <c:formatCode>General</c:formatCode>
                <c:ptCount val="5"/>
                <c:pt idx="0">
                  <c:v>2386.4</c:v>
                </c:pt>
                <c:pt idx="1">
                  <c:v>2623.5</c:v>
                </c:pt>
                <c:pt idx="2">
                  <c:v>2132.8000000000002</c:v>
                </c:pt>
                <c:pt idx="3">
                  <c:v>4153</c:v>
                </c:pt>
                <c:pt idx="4">
                  <c:v>1412.9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49164664"/>
        <c:axId val="148123568"/>
        <c:axId val="0"/>
      </c:bar3DChart>
      <c:catAx>
        <c:axId val="149164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481235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8123568"/>
        <c:scaling>
          <c:orientation val="minMax"/>
        </c:scaling>
        <c:delete val="0"/>
        <c:axPos val="l"/>
        <c:majorGridlines>
          <c:spPr>
            <a:ln w="3169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49164664"/>
        <c:crosses val="autoZero"/>
        <c:crossBetween val="between"/>
      </c:valAx>
      <c:spPr>
        <a:noFill/>
        <a:ln w="25356">
          <a:noFill/>
        </a:ln>
      </c:spPr>
    </c:plotArea>
    <c:legend>
      <c:legendPos val="r"/>
      <c:layout>
        <c:manualLayout>
          <c:xMode val="edge"/>
          <c:yMode val="edge"/>
          <c:x val="0.66393442622950816"/>
          <c:y val="0.16738197424892703"/>
          <c:w val="0.33606557377049179"/>
          <c:h val="0.59227467811158796"/>
        </c:manualLayout>
      </c:layout>
      <c:overlay val="0"/>
      <c:spPr>
        <a:noFill/>
        <a:ln w="25356">
          <a:noFill/>
        </a:ln>
      </c:spPr>
      <c:txPr>
        <a:bodyPr/>
        <a:lstStyle/>
        <a:p>
          <a:pPr>
            <a:defRPr sz="1652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6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8DF38-9E36-4C3B-9517-345BD22E9B34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E5C209-719A-400B-8F0B-222562DAE0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136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E1FF2-68E0-4C80-BC11-2C00D1E75828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97110-6AA5-4FFA-8EE8-74D3B1B4A8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0403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769222"/>
          </a:xfr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Проект </a:t>
            </a:r>
            <a:r>
              <a:rPr lang="ru-RU" dirty="0" smtClean="0"/>
              <a:t>отчета </a:t>
            </a:r>
            <a:r>
              <a:rPr lang="ru-RU" dirty="0" smtClean="0"/>
              <a:t>об исполнении бюджета Курно-Липовского сельского поселения за 2017 год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609600" y="228600"/>
            <a:ext cx="8229600" cy="11430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ru-RU" sz="2800" b="1" dirty="0" smtClean="0">
                <a:latin typeface="Times New Roman" pitchFamily="18" charset="0"/>
              </a:rPr>
              <a:t>Объем муниципальных программ в 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2800" b="1" dirty="0" smtClean="0">
                <a:latin typeface="Times New Roman" pitchFamily="18" charset="0"/>
              </a:rPr>
              <a:t>общем объеме расходов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5617683"/>
              </p:ext>
            </p:extLst>
          </p:nvPr>
        </p:nvGraphicFramePr>
        <p:xfrm>
          <a:off x="584200" y="2001838"/>
          <a:ext cx="8113713" cy="4424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210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Основные параметры исполнения бюджета Курно-Липовского сельского поселения за 2017 год 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                                                                                        </a:t>
            </a:r>
            <a:r>
              <a:rPr lang="ru-RU" sz="2400" dirty="0" smtClean="0"/>
              <a:t>                             </a:t>
            </a:r>
            <a:r>
              <a:rPr lang="ru-RU" sz="1000" dirty="0" err="1" smtClean="0"/>
              <a:t>тыс</a:t>
            </a:r>
            <a:r>
              <a:rPr lang="ru-RU" sz="1000" dirty="0" smtClean="0"/>
              <a:t> </a:t>
            </a:r>
            <a:r>
              <a:rPr lang="ru-RU" sz="1000" dirty="0" err="1" smtClean="0"/>
              <a:t>руб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8756426"/>
              </p:ext>
            </p:extLst>
          </p:nvPr>
        </p:nvGraphicFramePr>
        <p:xfrm>
          <a:off x="443541" y="1270660"/>
          <a:ext cx="8261073" cy="426142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53691"/>
                <a:gridCol w="2753691"/>
                <a:gridCol w="2753691"/>
              </a:tblGrid>
              <a:tr h="1081790">
                <a:tc>
                  <a:txBody>
                    <a:bodyPr/>
                    <a:lstStyle/>
                    <a:p>
                      <a:pPr algn="ctr"/>
                      <a:endParaRPr lang="en-US" sz="1800" dirty="0" smtClean="0"/>
                    </a:p>
                    <a:p>
                      <a:pPr algn="ctr"/>
                      <a:r>
                        <a:rPr lang="ru-RU" sz="1800" dirty="0" smtClean="0"/>
                        <a:t>Показатель</a:t>
                      </a:r>
                      <a:endParaRPr lang="ru-RU" sz="1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1800" baseline="0" dirty="0" smtClean="0"/>
                    </a:p>
                    <a:p>
                      <a:pPr algn="ctr"/>
                      <a:r>
                        <a:rPr lang="ru-RU" sz="1800" baseline="0" dirty="0" smtClean="0"/>
                        <a:t>Плановые показатели</a:t>
                      </a:r>
                      <a:endParaRPr lang="en-US" sz="1800" baseline="0" dirty="0" smtClean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/>
                    </a:p>
                    <a:p>
                      <a:pPr algn="ctr"/>
                      <a:r>
                        <a:rPr lang="ru-RU" sz="1800" dirty="0" smtClean="0"/>
                        <a:t>Фактическое исполнение</a:t>
                      </a:r>
                      <a:endParaRPr lang="ru-RU" sz="1800" dirty="0"/>
                    </a:p>
                  </a:txBody>
                  <a:tcPr marL="0" marR="0" marT="0" marB="0"/>
                </a:tc>
              </a:tr>
              <a:tr h="27044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1. Доходы, всего</a:t>
                      </a:r>
                      <a:endParaRPr lang="ru-RU" sz="1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6819,7</a:t>
                      </a:r>
                      <a:endParaRPr lang="ru-RU" sz="18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6773,1</a:t>
                      </a:r>
                      <a:endParaRPr lang="ru-RU" sz="18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27044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из них:</a:t>
                      </a:r>
                      <a:endParaRPr lang="ru-RU" sz="1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540895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Налоговые и неналоговые доходы</a:t>
                      </a:r>
                      <a:endParaRPr lang="ru-RU" sz="1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5433,8</a:t>
                      </a:r>
                      <a:endParaRPr lang="ru-RU" sz="18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5387,2</a:t>
                      </a:r>
                      <a:endParaRPr lang="ru-RU" sz="18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811343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Безвозмездные поступления</a:t>
                      </a:r>
                      <a:endParaRPr lang="ru-RU" sz="1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1385,9</a:t>
                      </a:r>
                      <a:endParaRPr lang="ru-RU" sz="18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1385,9</a:t>
                      </a:r>
                      <a:endParaRPr lang="ru-RU" sz="18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27044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2. Расходы, всего</a:t>
                      </a:r>
                      <a:endParaRPr lang="ru-RU" sz="1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7434,1</a:t>
                      </a:r>
                      <a:endParaRPr lang="ru-RU" sz="18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7187,9</a:t>
                      </a:r>
                      <a:endParaRPr lang="ru-RU" sz="18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540895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3.Дефицит (-),</a:t>
                      </a:r>
                    </a:p>
                    <a:p>
                      <a:r>
                        <a:rPr lang="ru-RU" sz="1800" dirty="0" smtClean="0"/>
                        <a:t>     </a:t>
                      </a:r>
                      <a:r>
                        <a:rPr lang="ru-RU" sz="1800" dirty="0" err="1" smtClean="0"/>
                        <a:t>профицит</a:t>
                      </a:r>
                      <a:r>
                        <a:rPr lang="ru-RU" sz="1800" dirty="0" smtClean="0"/>
                        <a:t>(+)</a:t>
                      </a:r>
                      <a:endParaRPr lang="ru-RU" sz="1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-614,4</a:t>
                      </a:r>
                      <a:endParaRPr lang="ru-RU" sz="18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-414,8</a:t>
                      </a:r>
                      <a:endParaRPr lang="ru-RU" sz="18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360597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ru-RU" sz="2000" dirty="0" smtClean="0"/>
              <a:t>Доходы бюджета Курно-Липовского сельского поселения за 2017 год исполнены в сумме 6773,1 тыс. рублей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7517" y="1757547"/>
            <a:ext cx="2101931" cy="117565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Налог на прибыль, доходы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478,3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13313" y="1765465"/>
            <a:ext cx="1676402" cy="117763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Налоги на совокупный доход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154,4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89616" y="1781299"/>
            <a:ext cx="1577440" cy="11637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Государственная пошлина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29,1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57061" y="1793175"/>
            <a:ext cx="1745671" cy="133003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доходы от использования имущества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812,3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26172" y="3163291"/>
            <a:ext cx="3743173" cy="973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Налоги на имущество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3891,1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315797" y="4484434"/>
            <a:ext cx="2398815" cy="104315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Штрафы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22,0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515205" y="3192979"/>
            <a:ext cx="4025734" cy="9143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Безвозмездные поступления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1385,9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5268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Поступление собственных доходов в бюджет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Курно-Липовского сельского поселения в 2017 году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3316732"/>
              </p:ext>
            </p:extLst>
          </p:nvPr>
        </p:nvGraphicFramePr>
        <p:xfrm>
          <a:off x="457199" y="1600200"/>
          <a:ext cx="8417859" cy="5033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ru-RU" sz="2000" dirty="0" smtClean="0"/>
              <a:t>Расходы бюджета Курно-Липовского сельского поселения за 2017 год исполнены в сумме</a:t>
            </a:r>
            <a:br>
              <a:rPr lang="ru-RU" sz="2000" dirty="0" smtClean="0"/>
            </a:br>
            <a:r>
              <a:rPr lang="ru-RU" sz="2000" dirty="0" smtClean="0"/>
              <a:t>7187,9 тыс. рублей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423564" cy="4980708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29392" y="1733797"/>
            <a:ext cx="2493818" cy="134191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Общегосударственные вопросы</a:t>
            </a:r>
            <a:endParaRPr lang="ru-RU" sz="1400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4599,7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95402" y="1747650"/>
            <a:ext cx="3111335" cy="135774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Национальная оборона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173,3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78931" y="1741713"/>
            <a:ext cx="1911926" cy="136962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Национальная экономика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923,5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29392" y="4125205"/>
            <a:ext cx="2444336" cy="121128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Жилищно-коммунальное хозяйство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19,7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467600" y="3892006"/>
            <a:ext cx="1219200" cy="123503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Культура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1221,9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245920" y="3715492"/>
            <a:ext cx="3908962" cy="99314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Обслуживание муниципального долга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0,2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295402" y="5127040"/>
            <a:ext cx="3908962" cy="75012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Межбюджетные трансферты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249,6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0254" y="274638"/>
            <a:ext cx="6996545" cy="667471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000" dirty="0" smtClean="0"/>
              <a:t>Доля расходов бюджета Курно-Липовского сельского поселения за 2017 год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8069676"/>
              </p:ext>
            </p:extLst>
          </p:nvPr>
        </p:nvGraphicFramePr>
        <p:xfrm>
          <a:off x="0" y="1066800"/>
          <a:ext cx="8742217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609600" y="228600"/>
            <a:ext cx="8229600" cy="1722438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ru-RU" sz="3500" b="1" dirty="0" smtClean="0">
                <a:latin typeface="Times New Roman" pitchFamily="18" charset="0"/>
              </a:rPr>
              <a:t>Поступления в бюджет </a:t>
            </a:r>
            <a:endParaRPr lang="en-US" sz="3500" b="1" dirty="0" smtClean="0">
              <a:latin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ru-RU" sz="3500" b="1" dirty="0" smtClean="0">
                <a:latin typeface="Times New Roman" pitchFamily="18" charset="0"/>
              </a:rPr>
              <a:t>Курно-Липовского сельского поселения</a:t>
            </a:r>
          </a:p>
          <a:p>
            <a:pPr lvl="0" algn="ctr">
              <a:spcBef>
                <a:spcPct val="0"/>
              </a:spcBef>
              <a:defRPr/>
            </a:pPr>
            <a:endParaRPr kumimoji="0" lang="ru-RU" sz="35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4236640"/>
              </p:ext>
            </p:extLst>
          </p:nvPr>
        </p:nvGraphicFramePr>
        <p:xfrm>
          <a:off x="584200" y="2001838"/>
          <a:ext cx="8113713" cy="4424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609600" y="228600"/>
            <a:ext cx="8229600" cy="172243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500" b="1" dirty="0" smtClean="0">
                <a:latin typeface="Times New Roman" pitchFamily="18" charset="0"/>
              </a:rPr>
              <a:t>Расходы бюджета </a:t>
            </a:r>
            <a:endParaRPr lang="en-US" sz="3500" b="1" dirty="0" smtClean="0">
              <a:latin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ru-RU" sz="3500" b="1" dirty="0" smtClean="0">
                <a:latin typeface="Times New Roman" pitchFamily="18" charset="0"/>
              </a:rPr>
              <a:t>Курно-Липовского сельского поселения</a:t>
            </a:r>
          </a:p>
          <a:p>
            <a:pPr lvl="0" algn="ctr">
              <a:spcBef>
                <a:spcPct val="0"/>
              </a:spcBef>
              <a:defRPr/>
            </a:pPr>
            <a:endParaRPr lang="ru-RU" sz="3500" b="1" dirty="0" smtClean="0">
              <a:latin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5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4403759"/>
              </p:ext>
            </p:extLst>
          </p:nvPr>
        </p:nvGraphicFramePr>
        <p:xfrm>
          <a:off x="584200" y="2001838"/>
          <a:ext cx="8113713" cy="4424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609600" y="228600"/>
            <a:ext cx="8229600" cy="11430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ru-RU" sz="2800" b="1" dirty="0" smtClean="0">
                <a:latin typeface="Times New Roman" pitchFamily="18" charset="0"/>
              </a:rPr>
              <a:t>Объем муниципального задания в 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2800" b="1" dirty="0" smtClean="0">
                <a:latin typeface="Times New Roman" pitchFamily="18" charset="0"/>
              </a:rPr>
              <a:t>общем объеме расходов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1846342"/>
              </p:ext>
            </p:extLst>
          </p:nvPr>
        </p:nvGraphicFramePr>
        <p:xfrm>
          <a:off x="584200" y="2001838"/>
          <a:ext cx="8113713" cy="4424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613</TotalTime>
  <Words>179</Words>
  <Application>Microsoft Office PowerPoint</Application>
  <PresentationFormat>Экран (4:3)</PresentationFormat>
  <Paragraphs>70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Проект отчета об исполнении бюджета Курно-Липовского сельского поселения за 2017 год</vt:lpstr>
      <vt:lpstr>Основные параметры исполнения бюджета Курно-Липовского сельского поселения за 2017 год                                                                                                                         тыс руб</vt:lpstr>
      <vt:lpstr>Доходы бюджета Курно-Липовского сельского поселения за 2017 год исполнены в сумме 6773,1 тыс. рублей</vt:lpstr>
      <vt:lpstr>Поступление собственных доходов в бюджет  Курно-Липовского сельского поселения в 2017 году</vt:lpstr>
      <vt:lpstr>Расходы бюджета Курно-Липовского сельского поселения за 2017 год исполнены в сумме 7187,9 тыс. рублей</vt:lpstr>
      <vt:lpstr>Доля расходов бюджета Курно-Липовского сельского поселения за 2017 год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Тарасовского района за 2013 год</dc:title>
  <dc:creator>Ольга В. Димитрова</dc:creator>
  <cp:lastModifiedBy>user</cp:lastModifiedBy>
  <cp:revision>101</cp:revision>
  <cp:lastPrinted>2014-05-12T06:06:09Z</cp:lastPrinted>
  <dcterms:created xsi:type="dcterms:W3CDTF">2014-05-06T10:06:48Z</dcterms:created>
  <dcterms:modified xsi:type="dcterms:W3CDTF">2018-03-21T18:27:57Z</dcterms:modified>
</cp:coreProperties>
</file>